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9"/>
  </p:notesMasterIdLst>
  <p:sldIdLst>
    <p:sldId id="814" r:id="rId2"/>
    <p:sldId id="747" r:id="rId3"/>
    <p:sldId id="817" r:id="rId4"/>
    <p:sldId id="751" r:id="rId5"/>
    <p:sldId id="748" r:id="rId6"/>
    <p:sldId id="816" r:id="rId7"/>
    <p:sldId id="749" r:id="rId8"/>
    <p:sldId id="750" r:id="rId9"/>
    <p:sldId id="862" r:id="rId10"/>
    <p:sldId id="863" r:id="rId11"/>
    <p:sldId id="752" r:id="rId12"/>
    <p:sldId id="564" r:id="rId13"/>
    <p:sldId id="815" r:id="rId14"/>
    <p:sldId id="745" r:id="rId15"/>
    <p:sldId id="879" r:id="rId16"/>
    <p:sldId id="543" r:id="rId17"/>
    <p:sldId id="563" r:id="rId18"/>
    <p:sldId id="809" r:id="rId19"/>
    <p:sldId id="746" r:id="rId20"/>
    <p:sldId id="566" r:id="rId21"/>
    <p:sldId id="567" r:id="rId22"/>
    <p:sldId id="810" r:id="rId23"/>
    <p:sldId id="579" r:id="rId24"/>
    <p:sldId id="811" r:id="rId25"/>
    <p:sldId id="613" r:id="rId26"/>
    <p:sldId id="742" r:id="rId27"/>
    <p:sldId id="291" r:id="rId28"/>
    <p:sldId id="339" r:id="rId29"/>
    <p:sldId id="290" r:id="rId30"/>
    <p:sldId id="269" r:id="rId31"/>
    <p:sldId id="274" r:id="rId32"/>
    <p:sldId id="341" r:id="rId33"/>
    <p:sldId id="342" r:id="rId34"/>
    <p:sldId id="352" r:id="rId35"/>
    <p:sldId id="268" r:id="rId36"/>
    <p:sldId id="344" r:id="rId37"/>
    <p:sldId id="345" r:id="rId38"/>
    <p:sldId id="1586" r:id="rId39"/>
    <p:sldId id="346" r:id="rId40"/>
    <p:sldId id="348" r:id="rId41"/>
    <p:sldId id="347" r:id="rId42"/>
    <p:sldId id="349" r:id="rId43"/>
    <p:sldId id="818" r:id="rId44"/>
    <p:sldId id="1584" r:id="rId45"/>
    <p:sldId id="1582" r:id="rId46"/>
    <p:sldId id="1583" r:id="rId47"/>
    <p:sldId id="1579" r:id="rId48"/>
    <p:sldId id="580" r:id="rId49"/>
    <p:sldId id="736" r:id="rId50"/>
    <p:sldId id="737" r:id="rId51"/>
    <p:sldId id="361" r:id="rId52"/>
    <p:sldId id="531" r:id="rId53"/>
    <p:sldId id="826" r:id="rId54"/>
    <p:sldId id="547" r:id="rId55"/>
    <p:sldId id="362" r:id="rId56"/>
    <p:sldId id="824" r:id="rId57"/>
    <p:sldId id="825" r:id="rId58"/>
    <p:sldId id="350" r:id="rId59"/>
    <p:sldId id="827" r:id="rId60"/>
    <p:sldId id="551" r:id="rId61"/>
    <p:sldId id="363" r:id="rId62"/>
    <p:sldId id="368" r:id="rId63"/>
    <p:sldId id="872" r:id="rId64"/>
    <p:sldId id="364" r:id="rId65"/>
    <p:sldId id="587" r:id="rId66"/>
    <p:sldId id="365" r:id="rId67"/>
    <p:sldId id="829" r:id="rId68"/>
    <p:sldId id="366" r:id="rId69"/>
    <p:sldId id="828" r:id="rId70"/>
    <p:sldId id="369" r:id="rId71"/>
    <p:sldId id="592" r:id="rId72"/>
    <p:sldId id="821" r:id="rId73"/>
    <p:sldId id="830" r:id="rId74"/>
    <p:sldId id="880" r:id="rId75"/>
    <p:sldId id="357" r:id="rId76"/>
    <p:sldId id="355" r:id="rId77"/>
    <p:sldId id="740" r:id="rId78"/>
    <p:sldId id="356" r:id="rId79"/>
    <p:sldId id="835" r:id="rId80"/>
    <p:sldId id="738" r:id="rId81"/>
    <p:sldId id="819" r:id="rId82"/>
    <p:sldId id="851" r:id="rId83"/>
    <p:sldId id="838" r:id="rId84"/>
    <p:sldId id="839" r:id="rId85"/>
    <p:sldId id="832" r:id="rId86"/>
    <p:sldId id="831" r:id="rId87"/>
    <p:sldId id="837" r:id="rId88"/>
    <p:sldId id="834" r:id="rId89"/>
    <p:sldId id="833" r:id="rId90"/>
    <p:sldId id="594" r:id="rId91"/>
    <p:sldId id="593" r:id="rId92"/>
    <p:sldId id="852" r:id="rId93"/>
    <p:sldId id="845" r:id="rId94"/>
    <p:sldId id="850" r:id="rId95"/>
    <p:sldId id="840" r:id="rId96"/>
    <p:sldId id="841" r:id="rId97"/>
    <p:sldId id="842" r:id="rId98"/>
    <p:sldId id="843" r:id="rId99"/>
    <p:sldId id="601" r:id="rId100"/>
    <p:sldId id="860" r:id="rId101"/>
    <p:sldId id="859" r:id="rId102"/>
    <p:sldId id="854" r:id="rId103"/>
    <p:sldId id="844" r:id="rId104"/>
    <p:sldId id="846" r:id="rId105"/>
    <p:sldId id="847" r:id="rId106"/>
    <p:sldId id="612" r:id="rId107"/>
    <p:sldId id="853" r:id="rId108"/>
    <p:sldId id="600" r:id="rId109"/>
    <p:sldId id="604" r:id="rId110"/>
    <p:sldId id="606" r:id="rId111"/>
    <p:sldId id="858" r:id="rId112"/>
    <p:sldId id="855" r:id="rId113"/>
    <p:sldId id="856" r:id="rId114"/>
    <p:sldId id="609" r:id="rId115"/>
    <p:sldId id="603" r:id="rId116"/>
    <p:sldId id="610" r:id="rId117"/>
    <p:sldId id="635" r:id="rId118"/>
    <p:sldId id="516" r:id="rId119"/>
    <p:sldId id="381" r:id="rId120"/>
    <p:sldId id="861" r:id="rId121"/>
    <p:sldId id="849" r:id="rId122"/>
    <p:sldId id="848" r:id="rId123"/>
    <p:sldId id="631" r:id="rId124"/>
    <p:sldId id="633" r:id="rId125"/>
    <p:sldId id="389" r:id="rId126"/>
    <p:sldId id="380" r:id="rId127"/>
    <p:sldId id="385" r:id="rId128"/>
    <p:sldId id="374" r:id="rId129"/>
    <p:sldId id="373" r:id="rId130"/>
    <p:sldId id="388" r:id="rId131"/>
    <p:sldId id="634" r:id="rId132"/>
    <p:sldId id="387" r:id="rId133"/>
    <p:sldId id="638" r:id="rId134"/>
    <p:sldId id="866" r:id="rId135"/>
    <p:sldId id="870" r:id="rId136"/>
    <p:sldId id="873" r:id="rId137"/>
    <p:sldId id="867" r:id="rId138"/>
    <p:sldId id="864" r:id="rId139"/>
    <p:sldId id="869" r:id="rId140"/>
    <p:sldId id="871" r:id="rId141"/>
    <p:sldId id="877" r:id="rId142"/>
    <p:sldId id="874" r:id="rId143"/>
    <p:sldId id="875" r:id="rId144"/>
    <p:sldId id="876" r:id="rId145"/>
    <p:sldId id="878" r:id="rId146"/>
    <p:sldId id="868" r:id="rId147"/>
    <p:sldId id="865" r:id="rId148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FBBB52-5BEC-4EFB-8776-B59EEBF8F526}">
          <p14:sldIdLst>
            <p14:sldId id="814"/>
          </p14:sldIdLst>
        </p14:section>
        <p14:section name="Table of Contents" id="{457AECD6-FA3D-42F0-A6A6-ACE1BE1BA469}">
          <p14:sldIdLst>
            <p14:sldId id="747"/>
            <p14:sldId id="817"/>
          </p14:sldIdLst>
        </p14:section>
        <p14:section name="Initial Configuration Wizard" id="{D3158838-DBB8-4AEE-B977-444B4E0BFD84}">
          <p14:sldIdLst>
            <p14:sldId id="751"/>
            <p14:sldId id="748"/>
            <p14:sldId id="816"/>
            <p14:sldId id="749"/>
            <p14:sldId id="750"/>
            <p14:sldId id="862"/>
            <p14:sldId id="863"/>
          </p14:sldIdLst>
        </p14:section>
        <p14:section name="Operations" id="{9B37C063-956E-49D2-900B-9D881608D666}">
          <p14:sldIdLst>
            <p14:sldId id="752"/>
            <p14:sldId id="564"/>
            <p14:sldId id="815"/>
            <p14:sldId id="745"/>
            <p14:sldId id="879"/>
            <p14:sldId id="543"/>
            <p14:sldId id="563"/>
            <p14:sldId id="809"/>
            <p14:sldId id="746"/>
            <p14:sldId id="566"/>
          </p14:sldIdLst>
        </p14:section>
        <p14:section name="Modules" id="{D8873D14-1399-4A73-94EB-90778B4B4301}">
          <p14:sldIdLst>
            <p14:sldId id="567"/>
            <p14:sldId id="810"/>
            <p14:sldId id="579"/>
            <p14:sldId id="811"/>
            <p14:sldId id="613"/>
          </p14:sldIdLst>
        </p14:section>
        <p14:section name="Basic Configuration" id="{2BC00AB8-6840-4788-9972-7188529F3F45}">
          <p14:sldIdLst>
            <p14:sldId id="742"/>
            <p14:sldId id="291"/>
          </p14:sldIdLst>
        </p14:section>
        <p14:section name="Country &amp; Currency" id="{E12A5261-6BB0-4542-8655-61C27466BD6E}">
          <p14:sldIdLst>
            <p14:sldId id="339"/>
            <p14:sldId id="290"/>
            <p14:sldId id="269"/>
            <p14:sldId id="274"/>
            <p14:sldId id="341"/>
            <p14:sldId id="342"/>
            <p14:sldId id="352"/>
            <p14:sldId id="268"/>
            <p14:sldId id="344"/>
            <p14:sldId id="345"/>
            <p14:sldId id="1586"/>
            <p14:sldId id="346"/>
            <p14:sldId id="348"/>
            <p14:sldId id="347"/>
            <p14:sldId id="349"/>
            <p14:sldId id="818"/>
            <p14:sldId id="1584"/>
            <p14:sldId id="1582"/>
            <p14:sldId id="1583"/>
            <p14:sldId id="1579"/>
          </p14:sldIdLst>
        </p14:section>
        <p14:section name="Party &amp; Company &amp; Employee" id="{1EE13732-049E-445C-94D3-508C8B361A85}">
          <p14:sldIdLst>
            <p14:sldId id="580"/>
            <p14:sldId id="736"/>
            <p14:sldId id="737"/>
            <p14:sldId id="361"/>
            <p14:sldId id="531"/>
            <p14:sldId id="826"/>
            <p14:sldId id="547"/>
            <p14:sldId id="362"/>
            <p14:sldId id="824"/>
            <p14:sldId id="825"/>
            <p14:sldId id="350"/>
            <p14:sldId id="827"/>
            <p14:sldId id="551"/>
            <p14:sldId id="363"/>
            <p14:sldId id="368"/>
            <p14:sldId id="872"/>
            <p14:sldId id="364"/>
            <p14:sldId id="587"/>
            <p14:sldId id="365"/>
            <p14:sldId id="829"/>
            <p14:sldId id="366"/>
            <p14:sldId id="828"/>
            <p14:sldId id="369"/>
            <p14:sldId id="592"/>
          </p14:sldIdLst>
        </p14:section>
        <p14:section name="User" id="{BF4F3EDF-4251-4C61-BBBC-D6EF61B6A39C}">
          <p14:sldIdLst>
            <p14:sldId id="821"/>
            <p14:sldId id="830"/>
            <p14:sldId id="880"/>
            <p14:sldId id="357"/>
            <p14:sldId id="355"/>
            <p14:sldId id="740"/>
            <p14:sldId id="356"/>
            <p14:sldId id="835"/>
            <p14:sldId id="738"/>
            <p14:sldId id="819"/>
            <p14:sldId id="851"/>
            <p14:sldId id="838"/>
            <p14:sldId id="839"/>
            <p14:sldId id="832"/>
            <p14:sldId id="831"/>
            <p14:sldId id="837"/>
            <p14:sldId id="834"/>
            <p14:sldId id="833"/>
          </p14:sldIdLst>
        </p14:section>
        <p14:section name="Accounting" id="{9418D46E-92DE-4A7B-86C0-458FCB218FEB}">
          <p14:sldIdLst>
            <p14:sldId id="594"/>
            <p14:sldId id="593"/>
            <p14:sldId id="852"/>
            <p14:sldId id="845"/>
            <p14:sldId id="850"/>
            <p14:sldId id="840"/>
            <p14:sldId id="841"/>
            <p14:sldId id="842"/>
            <p14:sldId id="843"/>
            <p14:sldId id="601"/>
            <p14:sldId id="860"/>
            <p14:sldId id="859"/>
            <p14:sldId id="854"/>
            <p14:sldId id="844"/>
            <p14:sldId id="846"/>
            <p14:sldId id="847"/>
            <p14:sldId id="612"/>
            <p14:sldId id="853"/>
            <p14:sldId id="600"/>
            <p14:sldId id="604"/>
            <p14:sldId id="606"/>
            <p14:sldId id="858"/>
            <p14:sldId id="855"/>
            <p14:sldId id="856"/>
            <p14:sldId id="609"/>
            <p14:sldId id="603"/>
            <p14:sldId id="610"/>
            <p14:sldId id="635"/>
            <p14:sldId id="516"/>
            <p14:sldId id="381"/>
            <p14:sldId id="861"/>
            <p14:sldId id="849"/>
            <p14:sldId id="848"/>
            <p14:sldId id="631"/>
            <p14:sldId id="633"/>
            <p14:sldId id="389"/>
            <p14:sldId id="380"/>
            <p14:sldId id="385"/>
            <p14:sldId id="374"/>
            <p14:sldId id="373"/>
            <p14:sldId id="388"/>
            <p14:sldId id="634"/>
            <p14:sldId id="387"/>
            <p14:sldId id="638"/>
          </p14:sldIdLst>
        </p14:section>
        <p14:section name="Logins" id="{36B00D7B-3E59-452D-8590-54FDF23E50E8}">
          <p14:sldIdLst>
            <p14:sldId id="866"/>
            <p14:sldId id="870"/>
            <p14:sldId id="873"/>
            <p14:sldId id="867"/>
            <p14:sldId id="864"/>
            <p14:sldId id="869"/>
            <p14:sldId id="871"/>
            <p14:sldId id="877"/>
            <p14:sldId id="874"/>
            <p14:sldId id="875"/>
            <p14:sldId id="876"/>
            <p14:sldId id="878"/>
            <p14:sldId id="868"/>
            <p14:sldId id="8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62" autoAdjust="0"/>
    <p:restoredTop sz="86403" autoAdjust="0"/>
  </p:normalViewPr>
  <p:slideViewPr>
    <p:cSldViewPr snapToGrid="0">
      <p:cViewPr varScale="1">
        <p:scale>
          <a:sx n="87" d="100"/>
          <a:sy n="87" d="100"/>
        </p:scale>
        <p:origin x="187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01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05/05/2021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712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425374" y="3371103"/>
            <a:ext cx="1160929" cy="365125"/>
          </a:xfrm>
        </p:spPr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3138C40-ED73-4DA0-B008-207F0FF3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-40341" y="6146519"/>
            <a:ext cx="84268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0.png"/><Relationship Id="rId4" Type="http://schemas.openxmlformats.org/officeDocument/2006/relationships/image" Target="../media/image13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google.com/g/tryton/c/a4fobeaYn48" TargetMode="External"/><Relationship Id="rId2" Type="http://schemas.openxmlformats.org/officeDocument/2006/relationships/hyperlink" Target="https://tryton-administration-manual.readthedocs.io/en/latest/accounts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iscuss.tryton.org/t/how-to-create-a-fiscalyear/238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9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6.tmp"/><Relationship Id="rId4" Type="http://schemas.openxmlformats.org/officeDocument/2006/relationships/hyperlink" Target="https://discuss.tryton.org/t/value-for-field-account-is-not-valid/3106/9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0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5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9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tryton-administration-manual.readthedocs.io/en/latest/basic_config.html" TargetMode="Externa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tryton.org/projects/modules-country/en/latest/" TargetMode="External"/><Relationship Id="rId4" Type="http://schemas.openxmlformats.org/officeDocument/2006/relationships/image" Target="../media/image36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tryton.org/projects/modules-currency/en/latest/" TargetMode="External"/><Relationship Id="rId4" Type="http://schemas.openxmlformats.org/officeDocument/2006/relationships/image" Target="../media/image39.tm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uss.tryton.org/t/data-base-importing-countries-or-currencies/3811/7" TargetMode="Externa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tryton.org/en/latest/party.html#index-party" TargetMode="Externa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tryton-administration-manual.readthedocs.io/en/latest/accounts.html" TargetMode="External"/><Relationship Id="rId2" Type="http://schemas.openxmlformats.org/officeDocument/2006/relationships/hyperlink" Target="https://tryton-administration-manual.readthedocs.io/en/latest/basic_config.html#installing-a-chart-of-accounts" TargetMode="Externa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269517D-732B-4D84-9B4F-28060F942E22}"/>
              </a:ext>
            </a:extLst>
          </p:cNvPr>
          <p:cNvSpPr txBox="1">
            <a:spLocks/>
          </p:cNvSpPr>
          <p:nvPr/>
        </p:nvSpPr>
        <p:spPr>
          <a:xfrm>
            <a:off x="1524000" y="589604"/>
            <a:ext cx="9144000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/>
              <a:t> By Example</a:t>
            </a:r>
            <a:endParaRPr lang="en-BE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9EA227-5706-46C2-A7D2-E5F5642E2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712" y="1962907"/>
            <a:ext cx="9456576" cy="2417607"/>
          </a:xfrm>
        </p:spPr>
        <p:txBody>
          <a:bodyPr>
            <a:noAutofit/>
          </a:bodyPr>
          <a:lstStyle/>
          <a:p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 err="1"/>
              <a:t>Tryton</a:t>
            </a:r>
            <a:r>
              <a:rPr lang="fr-BE" sz="3200" dirty="0"/>
              <a:t> installation &amp; usage</a:t>
            </a:r>
            <a:br>
              <a:rPr lang="fr-BE" sz="3200" dirty="0"/>
            </a:br>
            <a:r>
              <a:rPr lang="fr-BE" sz="3200" dirty="0"/>
              <a:t>for first time </a:t>
            </a:r>
            <a:r>
              <a:rPr lang="fr-BE" sz="3200" dirty="0" err="1"/>
              <a:t>administrators</a:t>
            </a:r>
            <a:r>
              <a:rPr lang="fr-BE" sz="3200" dirty="0"/>
              <a:t> &amp; </a:t>
            </a:r>
            <a:r>
              <a:rPr lang="fr-BE" sz="3200" dirty="0" err="1"/>
              <a:t>users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/>
              <a:t>Usage : Basic </a:t>
            </a:r>
            <a:r>
              <a:rPr lang="fr-BE" sz="3200" dirty="0" err="1"/>
              <a:t>Functionality</a:t>
            </a:r>
            <a:endParaRPr lang="en-BE" sz="3200" dirty="0"/>
          </a:p>
        </p:txBody>
      </p:sp>
      <p:sp>
        <p:nvSpPr>
          <p:cNvPr id="12" name="Subtitle 3">
            <a:extLst>
              <a:ext uri="{FF2B5EF4-FFF2-40B4-BE49-F238E27FC236}">
                <a16:creationId xmlns:a16="http://schemas.microsoft.com/office/drawing/2014/main" id="{6B6523E2-FDB5-4E60-9F0F-7DDD687B0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367" y="4988766"/>
            <a:ext cx="9144000" cy="1684595"/>
          </a:xfrm>
        </p:spPr>
        <p:txBody>
          <a:bodyPr>
            <a:normAutofit/>
          </a:bodyPr>
          <a:lstStyle/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 i="0" dirty="0">
                <a:solidFill>
                  <a:srgbClr val="333333"/>
                </a:solidFill>
                <a:effectLst/>
              </a:rPr>
              <a:t>Version of presentation : 01.02 </a:t>
            </a:r>
            <a:r>
              <a:rPr lang="en-US" sz="1800" dirty="0">
                <a:solidFill>
                  <a:srgbClr val="333333"/>
                </a:solidFill>
              </a:rPr>
              <a:t>Dated</a:t>
            </a:r>
            <a:r>
              <a:rPr lang="en-US" sz="1800" i="0" dirty="0">
                <a:solidFill>
                  <a:srgbClr val="333333"/>
                </a:solidFill>
                <a:effectLst/>
              </a:rPr>
              <a:t> 5-May-21</a:t>
            </a:r>
            <a:br>
              <a:rPr lang="en-US" sz="1800" i="0" dirty="0">
                <a:solidFill>
                  <a:srgbClr val="333333"/>
                </a:solidFill>
                <a:effectLst/>
              </a:rPr>
            </a:br>
            <a:r>
              <a:rPr lang="en-US" sz="1800" dirty="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5.8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Licence : </a:t>
            </a:r>
            <a:r>
              <a:rPr lang="en-US" sz="1800" dirty="0">
                <a:solidFill>
                  <a:srgbClr val="333333"/>
                </a:solidFill>
                <a:hlinkClick r:id="rId3"/>
              </a:rPr>
              <a:t>CC BY 4.0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  <a:endParaRPr lang="en-US" sz="1800" i="0" dirty="0">
              <a:solidFill>
                <a:srgbClr val="333333"/>
              </a:solidFill>
              <a:effectLst/>
            </a:endParaRPr>
          </a:p>
          <a:p>
            <a:pPr algn="l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Re-</a:t>
            </a:r>
            <a:r>
              <a:rPr lang="fr-BE" dirty="0" err="1"/>
              <a:t>executing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- Method 2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DBEB0C-C888-4D41-8400-77BD869851A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715D8-B583-4360-A92A-30FFA75E3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150" y="0"/>
            <a:ext cx="2609850" cy="4886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E232F-64CA-450B-AEE0-24EB4A12A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879862"/>
            <a:ext cx="7008105" cy="2549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14B87F-1FF9-4E2A-A638-E5F8BE2A9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5408488"/>
            <a:ext cx="5276222" cy="14495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A9848E-7B50-4DE6-BA74-0948AC16B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667588"/>
            <a:ext cx="6911034" cy="1668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140AED-B353-4B40-8835-D48C28E0B51F}"/>
              </a:ext>
            </a:extLst>
          </p:cNvPr>
          <p:cNvSpPr txBox="1"/>
          <p:nvPr/>
        </p:nvSpPr>
        <p:spPr>
          <a:xfrm>
            <a:off x="7898325" y="1951672"/>
            <a:ext cx="1631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reopen</a:t>
            </a:r>
            <a:r>
              <a:rPr lang="fr-BE" dirty="0"/>
              <a:t> the </a:t>
            </a:r>
            <a:r>
              <a:rPr lang="fr-BE" dirty="0" err="1"/>
              <a:t>wizard</a:t>
            </a:r>
            <a:r>
              <a:rPr lang="fr-BE" dirty="0"/>
              <a:t> 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execute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again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836622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Situation finale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6329C-8482-4547-8F8C-178F7FF1A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275" y="0"/>
            <a:ext cx="1990725" cy="289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63AF1F-B636-4178-A1A0-FB0E96210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029" y="3692433"/>
            <a:ext cx="5626971" cy="31655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15CE34-4FCD-43A0-B371-F40B472CD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87" y="827314"/>
            <a:ext cx="5623242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625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Situation finale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38FDE-C148-45D3-B5AF-75C93B507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0519"/>
            <a:ext cx="35528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370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B270B5-6A35-4A10-B026-B32E8D40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7F8B50-DD5C-477F-B953-4E976A1F2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77940-A210-43B0-AC7A-DDD095B1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738578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 - « User Administration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linked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2984AC-B932-4B20-8FC2-BB3AEA9A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4435"/>
            <a:ext cx="3851763" cy="15337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76F3FC-4262-401D-B61B-A8486F37A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78200"/>
            <a:ext cx="3851763" cy="14809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3BBFE6-9FCA-432B-9847-86A223185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129086"/>
            <a:ext cx="3402623" cy="16587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D2A63E-BCD6-440F-8DD0-96A09F8B5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484" y="944435"/>
            <a:ext cx="6762749" cy="36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239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9D88C-244C-46EF-A8FE-88941C210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61103"/>
            <a:ext cx="5848616" cy="2172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ED5977-3C7D-4621-B173-63250C417052}"/>
              </a:ext>
            </a:extLst>
          </p:cNvPr>
          <p:cNvSpPr txBox="1"/>
          <p:nvPr/>
        </p:nvSpPr>
        <p:spPr>
          <a:xfrm>
            <a:off x="838200" y="877771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</a:t>
            </a:r>
            <a:r>
              <a:rPr lang="fr-BE" dirty="0" err="1"/>
              <a:t>announced</a:t>
            </a:r>
            <a:r>
              <a:rPr lang="fr-BE" dirty="0"/>
              <a:t> in the « </a:t>
            </a:r>
            <a:r>
              <a:rPr lang="fr-BE" dirty="0" err="1"/>
              <a:t>Precondition</a:t>
            </a:r>
            <a:r>
              <a:rPr lang="fr-BE" dirty="0"/>
              <a:t> », </a:t>
            </a:r>
            <a:r>
              <a:rPr lang="fr-BE" dirty="0" err="1"/>
              <a:t>we</a:t>
            </a:r>
            <a:r>
              <a:rPr lang="fr-BE" dirty="0"/>
              <a:t> set the </a:t>
            </a:r>
            <a:r>
              <a:rPr lang="fr-BE" dirty="0" err="1"/>
              <a:t>link</a:t>
            </a:r>
            <a:r>
              <a:rPr lang="fr-BE" dirty="0"/>
              <a:t> to </a:t>
            </a:r>
            <a:r>
              <a:rPr lang="fr-BE" dirty="0" err="1"/>
              <a:t>our</a:t>
            </a:r>
            <a:r>
              <a:rPr lang="fr-BE" dirty="0"/>
              <a:t> </a:t>
            </a:r>
            <a:r>
              <a:rPr lang="fr-BE" dirty="0" err="1"/>
              <a:t>company</a:t>
            </a:r>
            <a:r>
              <a:rPr lang="fr-BE" dirty="0"/>
              <a:t> « COM01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modify</a:t>
            </a:r>
            <a:r>
              <a:rPr lang="fr-BE" dirty="0"/>
              <a:t> the </a:t>
            </a:r>
            <a:r>
              <a:rPr lang="fr-BE" dirty="0" err="1"/>
              <a:t>wizard</a:t>
            </a:r>
            <a:r>
              <a:rPr lang="fr-BE" dirty="0"/>
              <a:t> state </a:t>
            </a: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done</a:t>
            </a:r>
            <a:r>
              <a:rPr lang="fr-BE" dirty="0"/>
              <a:t> » to « open »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8C296C-72FE-44F8-A3A4-8B33FD5FB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5" y="0"/>
            <a:ext cx="2085975" cy="5200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024D07-0243-4600-BCD5-30D8DFEE8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970447"/>
            <a:ext cx="5887916" cy="264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004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r>
              <a:rPr lang="fr-BE" dirty="0"/>
              <a:t> - </a:t>
            </a:r>
            <a:r>
              <a:rPr lang="fr-BE" dirty="0" err="1"/>
              <a:t>method</a:t>
            </a:r>
            <a:r>
              <a:rPr lang="fr-BE" dirty="0"/>
              <a:t> 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ADCB57-DE90-4240-96A7-2F835372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09638"/>
            <a:ext cx="3861898" cy="1803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FEA085-EEB2-43B6-B89E-0C168677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52805"/>
            <a:ext cx="3786278" cy="21400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18F690-2D2E-461C-8596-D51601DEE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95514"/>
            <a:ext cx="3792773" cy="14749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5484E1-DD82-4B77-A4C4-84AC54ECD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8785" y="0"/>
            <a:ext cx="1383215" cy="33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681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r>
              <a:rPr lang="fr-BE" dirty="0"/>
              <a:t> - </a:t>
            </a:r>
            <a:r>
              <a:rPr lang="fr-BE" dirty="0" err="1"/>
              <a:t>method</a:t>
            </a:r>
            <a:r>
              <a:rPr lang="fr-BE" dirty="0"/>
              <a:t> 2	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D085F7-551C-4841-8779-D2A2346A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81" y="4602123"/>
            <a:ext cx="3899022" cy="2148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A8ABC-009F-4A48-9AD3-C3008863C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86" y="827313"/>
            <a:ext cx="3899022" cy="160138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F48D2-C416-46E9-9373-B78671530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85243-CE1F-40D7-9341-7020357D1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86" y="2645311"/>
            <a:ext cx="3911417" cy="1785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E92B0E-8B92-413D-AB9D-C482D8DB4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0"/>
            <a:ext cx="34290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261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case - « User Administration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linked</a:t>
            </a:r>
            <a:r>
              <a:rPr lang="fr-BE" dirty="0"/>
              <a:t> to « </a:t>
            </a:r>
            <a:r>
              <a:rPr lang="fr-BE" dirty="0" err="1"/>
              <a:t>Employee</a:t>
            </a:r>
            <a:r>
              <a:rPr lang="fr-BE" dirty="0"/>
              <a:t> EMP01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C3EED-CAD1-4829-A9A9-8BBE85EA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720" y="0"/>
            <a:ext cx="2327280" cy="5926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B34798-0CD2-4B95-925A-33F8A63F87F3}"/>
              </a:ext>
            </a:extLst>
          </p:cNvPr>
          <p:cNvSpPr txBox="1"/>
          <p:nvPr/>
        </p:nvSpPr>
        <p:spPr>
          <a:xfrm>
            <a:off x="838199" y="923193"/>
            <a:ext cx="8798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Menu </a:t>
            </a:r>
            <a:r>
              <a:rPr lang="fr-BE" dirty="0" err="1"/>
              <a:t>Tree</a:t>
            </a:r>
            <a:r>
              <a:rPr lang="fr-BE" dirty="0"/>
              <a:t> Item « Financial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created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There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apparently</a:t>
            </a:r>
            <a:r>
              <a:rPr lang="fr-BE" dirty="0"/>
              <a:t> no </a:t>
            </a:r>
            <a:r>
              <a:rPr lang="fr-BE" dirty="0" err="1"/>
              <a:t>way</a:t>
            </a:r>
            <a:r>
              <a:rPr lang="fr-BE" dirty="0"/>
              <a:t> to </a:t>
            </a:r>
            <a:r>
              <a:rPr lang="fr-BE" dirty="0" err="1"/>
              <a:t>recover</a:t>
            </a:r>
            <a:r>
              <a:rPr lang="fr-BE" dirty="0"/>
              <a:t> </a:t>
            </a:r>
            <a:r>
              <a:rPr lang="fr-BE" dirty="0" err="1"/>
              <a:t>except</a:t>
            </a:r>
            <a:r>
              <a:rPr lang="fr-BE" dirty="0"/>
              <a:t> to restore the </a:t>
            </a:r>
            <a:r>
              <a:rPr lang="fr-BE" dirty="0" err="1"/>
              <a:t>database</a:t>
            </a:r>
            <a:r>
              <a:rPr lang="fr-BE" dirty="0"/>
              <a:t> in a </a:t>
            </a:r>
            <a:r>
              <a:rPr lang="fr-BE" dirty="0" err="1"/>
              <a:t>prior</a:t>
            </a:r>
            <a:r>
              <a:rPr lang="fr-BE" dirty="0"/>
              <a:t> state and to update the 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with</a:t>
            </a:r>
            <a:r>
              <a:rPr lang="fr-BE" dirty="0"/>
              <a:t> the </a:t>
            </a:r>
            <a:r>
              <a:rPr lang="fr-BE" dirty="0" err="1"/>
              <a:t>appropriate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 COM01 » and « </a:t>
            </a:r>
            <a:r>
              <a:rPr lang="fr-BE" dirty="0" err="1"/>
              <a:t>Employee</a:t>
            </a:r>
            <a:r>
              <a:rPr lang="fr-BE" dirty="0"/>
              <a:t> EMP01 » links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62701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56B7D-98CF-481F-BBB1-8A366237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Fiscal </a:t>
            </a:r>
            <a:r>
              <a:rPr lang="fr-BE" dirty="0" err="1"/>
              <a:t>Years</a:t>
            </a:r>
            <a:r>
              <a:rPr lang="fr-BE" dirty="0"/>
              <a:t> &amp;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B4932-3388-46D4-AD8B-07F7E62B0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FE5485-CC5C-499A-BC29-17005D071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650" y="0"/>
            <a:ext cx="2038350" cy="276633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0C8978-5CD2-4D70-93E4-543699BB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FF6E0C-7C44-4136-90BC-447D235D0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650" y="2943277"/>
            <a:ext cx="20383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50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	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270AA8-85DF-4E25-A6F7-FF235E195D9B}"/>
              </a:ext>
            </a:extLst>
          </p:cNvPr>
          <p:cNvSpPr txBox="1"/>
          <p:nvPr/>
        </p:nvSpPr>
        <p:spPr>
          <a:xfrm>
            <a:off x="838200" y="1072662"/>
            <a:ext cx="10855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Accounts :</a:t>
            </a:r>
          </a:p>
          <a:p>
            <a:r>
              <a:rPr lang="en-US" dirty="0"/>
              <a:t>[</a:t>
            </a:r>
            <a:r>
              <a:rPr lang="en-US" dirty="0">
                <a:hlinkClick r:id="rId2"/>
              </a:rPr>
              <a:t>https://tryton-administration-manual.readthedocs.io/en/latest/accounts.html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Post Move Sequence :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3"/>
              </a:rPr>
              <a:t>https://groups.google.com/g/tryton/c/a4fobeaYn48</a:t>
            </a:r>
            <a:r>
              <a:rPr lang="en-US" dirty="0"/>
              <a:t>]</a:t>
            </a:r>
          </a:p>
          <a:p>
            <a:r>
              <a:rPr lang="en-US" dirty="0"/>
              <a:t>Opening a Fiscal Year :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>
                <a:hlinkClick r:id="rId4"/>
              </a:rPr>
              <a:t>https://discuss.tryton.org/t/how-to-create-a-fiscalyear/2380</a:t>
            </a:r>
            <a:r>
              <a:rPr lang="en-US" dirty="0"/>
              <a:t>]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ECB4A-D770-4A6F-AECF-B6F2AA80B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06697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00BC53-6B81-4D79-86D5-5FA7D21E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Operations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22BE71-3C2F-4692-8E70-4750353B4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F7DB0-35E5-45A9-B113-B1DF71E3D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87164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E2864-6BC8-40B8-B679-67F1731D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4311"/>
            <a:ext cx="80676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807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59B98-D09E-4576-8D00-65E129D0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0612"/>
            <a:ext cx="86106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1133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94649-87D7-4E6D-BCF2-7046602A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8057"/>
            <a:ext cx="5317157" cy="2882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8CE9E-4042-41D8-BEB2-E42B54537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13" y="968057"/>
            <a:ext cx="5317158" cy="2885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CA8087-93D4-44D7-A578-E5D0CA048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613" y="3876131"/>
            <a:ext cx="4373408" cy="2874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09FA5C-C593-43A9-8C0C-15FEEEDCA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876131"/>
            <a:ext cx="4639927" cy="287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268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8C7C8-50E8-46A7-A3B1-86537C7B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AAD87-653D-4C23-978C-635235C8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79" y="4492851"/>
            <a:ext cx="5314950" cy="211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98B759-774D-42C0-BCF4-83179C772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99" y="933994"/>
            <a:ext cx="5390801" cy="3492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FC3E88-15BC-4B69-98CF-F00A288B0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79" y="933994"/>
            <a:ext cx="5774252" cy="34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250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EA1F-92DC-4B19-9281-73381B1FA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C8228-BF9F-4AB8-A94C-2BE63CF48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96148-D352-4703-82DC-30D3DC9A1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00" y="25400"/>
            <a:ext cx="2019300" cy="3114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846734-DF07-42AF-892F-67054AEF8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4646"/>
            <a:ext cx="6345893" cy="3055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78A339-178A-4CC4-B24C-17C476785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36954"/>
            <a:ext cx="6345893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200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2A3516-C913-483D-9297-0E95EB9C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Chart of </a:t>
            </a:r>
            <a:r>
              <a:rPr lang="fr-BE" dirty="0" err="1"/>
              <a:t>Accounts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99346-DC55-4C36-B94C-5F5CF80B1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04A332-3964-4DEB-8E6F-4A7116C22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0" y="0"/>
            <a:ext cx="4076700" cy="31718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2BAAC-C0CE-482B-A186-9C69DC53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18416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Execute</a:t>
            </a:r>
            <a:r>
              <a:rPr lang="fr-BE" dirty="0"/>
              <a:t>	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D1D32-75B1-49ED-9AC7-E38781B7E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4086225" cy="205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20EB85-7661-40BB-BCED-690F266A5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1052"/>
            <a:ext cx="4487946" cy="344182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849D4-F55D-4CE2-82E6-3A6BCF7C3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60990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configuration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D890F-873B-4A4A-BF40-1C91E2FF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C23BE-A55A-4BE9-B7AB-320DBDDD7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1031"/>
            <a:ext cx="9042518" cy="5599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FFA989-938C-4152-BEB8-8DC0CB56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5" y="0"/>
            <a:ext cx="22383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452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Financial - </a:t>
            </a:r>
            <a:r>
              <a:rPr lang="fr-BE" dirty="0" err="1"/>
              <a:t>Journals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23D88-633B-472B-A21E-D5EB29DE1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1ACBC-4398-4F05-B5A4-5A07F5F5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84290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Journals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D72BD-2BF9-477A-849D-EE62A95F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30892"/>
            <a:ext cx="8801100" cy="1581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86E89-E27B-4616-A228-48B949C0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2DBA2-D5AE-46DA-B400-E38213CED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45958"/>
            <a:ext cx="7639050" cy="297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1319F-8598-4347-806D-8714B6E75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525" y="0"/>
            <a:ext cx="22764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82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AD53F-4662-4641-B069-A85F0BDD5255}"/>
              </a:ext>
            </a:extLst>
          </p:cNvPr>
          <p:cNvSpPr txBox="1"/>
          <p:nvPr/>
        </p:nvSpPr>
        <p:spPr>
          <a:xfrm>
            <a:off x="838200" y="1108542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exploring</a:t>
            </a:r>
            <a:r>
              <a:rPr lang="fr-BE" dirty="0"/>
              <a:t> the </a:t>
            </a:r>
            <a:r>
              <a:rPr lang="fr-BE" dirty="0" err="1"/>
              <a:t>functional</a:t>
            </a:r>
            <a:r>
              <a:rPr lang="fr-BE" dirty="0"/>
              <a:t> aspects of the system,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explain</a:t>
            </a:r>
            <a:r>
              <a:rPr lang="fr-BE" dirty="0"/>
              <a:t> the </a:t>
            </a:r>
            <a:r>
              <a:rPr lang="fr-BE" dirty="0" err="1"/>
              <a:t>different</a:t>
            </a:r>
            <a:r>
              <a:rPr lang="fr-BE" dirty="0"/>
              <a:t> widgets </a:t>
            </a:r>
            <a:r>
              <a:rPr lang="fr-BE" dirty="0" err="1"/>
              <a:t>that</a:t>
            </a:r>
            <a:r>
              <a:rPr lang="fr-BE" dirty="0"/>
              <a:t> support navigation in the system and trigger </a:t>
            </a:r>
            <a:r>
              <a:rPr lang="fr-BE" dirty="0" err="1"/>
              <a:t>operations</a:t>
            </a:r>
            <a:r>
              <a:rPr lang="fr-BE" dirty="0"/>
              <a:t> on items and item </a:t>
            </a:r>
            <a:r>
              <a:rPr lang="fr-BE" dirty="0" err="1"/>
              <a:t>lists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Please</a:t>
            </a:r>
            <a:r>
              <a:rPr lang="fr-BE" dirty="0"/>
              <a:t> </a:t>
            </a:r>
            <a:r>
              <a:rPr lang="fr-BE" dirty="0" err="1"/>
              <a:t>revisit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section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getting</a:t>
            </a:r>
            <a:r>
              <a:rPr lang="fr-BE" dirty="0"/>
              <a:t> </a:t>
            </a:r>
            <a:r>
              <a:rPr lang="fr-BE" dirty="0" err="1"/>
              <a:t>acquainted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system </a:t>
            </a:r>
            <a:r>
              <a:rPr lang="fr-BE" dirty="0" err="1"/>
              <a:t>subject</a:t>
            </a:r>
            <a:r>
              <a:rPr lang="fr-BE" dirty="0"/>
              <a:t> areas.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EE5001-A228-44F2-8140-E0769D2247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80488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Journals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D72BD-2BF9-477A-849D-EE62A95F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67932"/>
            <a:ext cx="5430520" cy="9756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86E89-E27B-4616-A228-48B949C0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8BACB-9E92-44B2-87E7-C5F9C7750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7436"/>
            <a:ext cx="5430520" cy="3668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C22EFB-E9C2-4713-908B-A67BDE831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983562"/>
            <a:ext cx="5430520" cy="109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113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56B7D-98CF-481F-BBB1-8A366237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Party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B4932-3388-46D4-AD8B-07F7E62B0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DFC8E-4FB0-41AE-9555-595F686C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675" y="0"/>
            <a:ext cx="4124325" cy="3152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E5485-CC5C-499A-BC29-17005D07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57" y="0"/>
            <a:ext cx="16002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CA8907-2AF0-40F3-AFF3-B27609213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675" y="3390900"/>
            <a:ext cx="4124325" cy="234315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0C8978-5CD2-4D70-93E4-543699BB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30954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How to </a:t>
            </a:r>
            <a:r>
              <a:rPr lang="fr-BE" dirty="0" err="1"/>
              <a:t>recover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4522DB-E8D1-4F3D-8E11-EB047ED0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9168"/>
            <a:ext cx="5410200" cy="2744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92D36-6F91-4882-9E87-2F66C7E7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63713"/>
            <a:ext cx="8051800" cy="309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476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80BCE-349E-4C5E-9280-257D02A7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77C5A-0124-47AF-9FC3-0B58D8142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3F263-9B1F-4A97-AF7A-B1E102C6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0" y="0"/>
            <a:ext cx="2400300" cy="16097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3FEB1-02D8-4305-942C-F39F0A2C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184363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 </a:t>
            </a:r>
            <a:r>
              <a:rPr lang="fr-BE" dirty="0" err="1"/>
              <a:t>Templates</a:t>
            </a:r>
            <a:r>
              <a:rPr lang="fr-BE" dirty="0"/>
              <a:t> (1/2)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4A38C-9A7C-4669-91DC-9F8C5001D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0" y="46264"/>
            <a:ext cx="3086100" cy="156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3448F-0DBC-4423-B5B2-FACDB77C6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4194"/>
            <a:ext cx="3876675" cy="52292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B7E2E-F6D7-4099-83E3-5B0E0E2C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261395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 </a:t>
            </a:r>
            <a:r>
              <a:rPr lang="fr-BE" dirty="0" err="1"/>
              <a:t>Templates</a:t>
            </a:r>
            <a:r>
              <a:rPr lang="fr-BE" dirty="0"/>
              <a:t> (2/2)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09DC6-6C62-48A0-BB98-3951F1C4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350" y="827314"/>
            <a:ext cx="3295650" cy="1266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6F750-0041-4F6F-8285-E9B5BE896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3322"/>
            <a:ext cx="12192000" cy="437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2D516-DE42-460B-B895-641C08E6CC08}"/>
              </a:ext>
            </a:extLst>
          </p:cNvPr>
          <p:cNvSpPr txBox="1"/>
          <p:nvPr/>
        </p:nvSpPr>
        <p:spPr>
          <a:xfrm>
            <a:off x="838200" y="1101320"/>
            <a:ext cx="754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Templates</a:t>
            </a:r>
            <a:r>
              <a:rPr lang="fr-BE" dirty="0"/>
              <a:t> are </a:t>
            </a:r>
            <a:r>
              <a:rPr lang="fr-BE" dirty="0" err="1"/>
              <a:t>used</a:t>
            </a:r>
            <a:r>
              <a:rPr lang="fr-BE" dirty="0"/>
              <a:t> to </a:t>
            </a:r>
            <a:r>
              <a:rPr lang="fr-BE" dirty="0" err="1"/>
              <a:t>generate</a:t>
            </a:r>
            <a:r>
              <a:rPr lang="fr-BE" dirty="0"/>
              <a:t> the </a:t>
            </a:r>
            <a:r>
              <a:rPr lang="fr-BE" dirty="0" err="1"/>
              <a:t>actual</a:t>
            </a:r>
            <a:r>
              <a:rPr lang="fr-BE" dirty="0"/>
              <a:t> « Chart of </a:t>
            </a:r>
            <a:r>
              <a:rPr lang="fr-BE" dirty="0" err="1"/>
              <a:t>Account</a:t>
            </a:r>
            <a:r>
              <a:rPr lang="fr-BE" dirty="0"/>
              <a:t> ».</a:t>
            </a:r>
            <a:br>
              <a:rPr lang="fr-BE" dirty="0"/>
            </a:br>
            <a:r>
              <a:rPr lang="fr-BE" dirty="0"/>
              <a:t>As </a:t>
            </a:r>
            <a:r>
              <a:rPr lang="fr-BE" dirty="0" err="1"/>
              <a:t>such</a:t>
            </a:r>
            <a:r>
              <a:rPr lang="fr-BE" dirty="0"/>
              <a:t>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</a:t>
            </a:r>
            <a:r>
              <a:rPr lang="fr-BE" dirty="0" err="1"/>
              <a:t>reference</a:t>
            </a:r>
            <a:r>
              <a:rPr lang="fr-BE" dirty="0"/>
              <a:t> to a 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EA3532-BCB4-48F8-912F-420E0F17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754844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Types (1/2)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50D10-22F9-4A06-8D56-D6320643E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032729"/>
            <a:ext cx="5896708" cy="3266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F2322A-B0AD-47B8-8EC7-DA00D938A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70168"/>
            <a:ext cx="6143625" cy="1990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6C484-0EFD-4270-989F-2C616E5D9B3F}"/>
              </a:ext>
            </a:extLst>
          </p:cNvPr>
          <p:cNvSpPr txBox="1"/>
          <p:nvPr/>
        </p:nvSpPr>
        <p:spPr>
          <a:xfrm>
            <a:off x="7244861" y="4570168"/>
            <a:ext cx="4659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« </a:t>
            </a:r>
            <a:r>
              <a:rPr lang="fr-BE" dirty="0" err="1"/>
              <a:t>Account</a:t>
            </a:r>
            <a:r>
              <a:rPr lang="fr-BE" dirty="0"/>
              <a:t> Type » </a:t>
            </a:r>
            <a:r>
              <a:rPr lang="fr-BE" dirty="0" err="1"/>
              <a:t>contains</a:t>
            </a:r>
            <a:r>
              <a:rPr lang="fr-BE" dirty="0"/>
              <a:t> a </a:t>
            </a:r>
            <a:r>
              <a:rPr lang="fr-BE" dirty="0" err="1"/>
              <a:t>reference</a:t>
            </a:r>
            <a:r>
              <a:rPr lang="fr-BE" dirty="0"/>
              <a:t> to the « </a:t>
            </a:r>
            <a:r>
              <a:rPr lang="fr-BE" dirty="0" err="1"/>
              <a:t>Company</a:t>
            </a:r>
            <a:r>
              <a:rPr lang="fr-BE" dirty="0"/>
              <a:t> ».</a:t>
            </a:r>
            <a:br>
              <a:rPr lang="fr-BE" dirty="0"/>
            </a:br>
            <a:r>
              <a:rPr lang="fr-BE" dirty="0"/>
              <a:t>This </a:t>
            </a:r>
            <a:r>
              <a:rPr lang="fr-BE" dirty="0" err="1"/>
              <a:t>contrasts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</a:t>
            </a:r>
            <a:r>
              <a:rPr lang="fr-BE" dirty="0" err="1"/>
              <a:t>Account</a:t>
            </a:r>
            <a:r>
              <a:rPr lang="fr-BE" dirty="0"/>
              <a:t> Type Template »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41757A-5686-4D7D-8510-C17CCA17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11762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Types (2/2)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ADE38C-82D5-4881-BCBB-E7A15290F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065" y="0"/>
            <a:ext cx="2436935" cy="13839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B41ED-006B-48C0-81E9-F6BB0F533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515"/>
            <a:ext cx="12192000" cy="30609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C3212-0CC0-4C99-B090-5192D11E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302972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(1/3)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0F14B-F5FC-4534-94F2-17BB4A221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25" y="365125"/>
            <a:ext cx="3457575" cy="1895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C48074-D20F-4BBC-8AC0-EB8C4B94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374649"/>
            <a:ext cx="4095750" cy="187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C089C-C891-4219-873F-E88930F26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09114"/>
            <a:ext cx="8024446" cy="434888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B5E8B2-E483-4B17-8A87-659515F3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820928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(2/3)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A375F-9AF8-44C8-829C-0D44165F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98893"/>
            <a:ext cx="9273687" cy="3035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54BB4-C7C8-4DE0-8545-2F1F52DD3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93910"/>
            <a:ext cx="4059115" cy="22383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7BC7D-91EF-47D3-87BB-AAF58353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994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Menu </a:t>
            </a:r>
            <a:r>
              <a:rPr lang="fr-BE" dirty="0" err="1"/>
              <a:t>Tree</a:t>
            </a:r>
            <a:r>
              <a:rPr lang="fr-BE" dirty="0"/>
              <a:t> - </a:t>
            </a:r>
            <a:r>
              <a:rPr lang="fr-BE" dirty="0" err="1"/>
              <a:t>Triggering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C3EC8-C0CA-4B4B-BF82-591413C4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07" y="827314"/>
            <a:ext cx="2478845" cy="4094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EAD53F-4662-4641-B069-A85F0BDD5255}"/>
              </a:ext>
            </a:extLst>
          </p:cNvPr>
          <p:cNvSpPr txBox="1"/>
          <p:nvPr/>
        </p:nvSpPr>
        <p:spPr>
          <a:xfrm>
            <a:off x="5958812" y="827314"/>
            <a:ext cx="60359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amplitude of the menu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depends</a:t>
            </a:r>
            <a:r>
              <a:rPr lang="fr-BE" dirty="0"/>
              <a:t> on </a:t>
            </a:r>
            <a:r>
              <a:rPr lang="fr-BE" dirty="0" err="1"/>
              <a:t>which</a:t>
            </a:r>
            <a:r>
              <a:rPr lang="fr-BE" dirty="0"/>
              <a:t> application modules have been </a:t>
            </a:r>
            <a:r>
              <a:rPr lang="fr-BE" dirty="0" err="1"/>
              <a:t>activated</a:t>
            </a:r>
            <a:r>
              <a:rPr lang="fr-BE" dirty="0"/>
              <a:t> (i.e. </a:t>
            </a:r>
            <a:r>
              <a:rPr lang="fr-BE" dirty="0" err="1"/>
              <a:t>installed</a:t>
            </a:r>
            <a:r>
              <a:rPr lang="fr-BE" dirty="0"/>
              <a:t>) for a </a:t>
            </a:r>
            <a:r>
              <a:rPr lang="fr-BE" dirty="0" err="1"/>
              <a:t>given</a:t>
            </a:r>
            <a:r>
              <a:rPr lang="fr-BE" dirty="0"/>
              <a:t> user.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next</a:t>
            </a:r>
            <a:r>
              <a:rPr lang="fr-BE" dirty="0"/>
              <a:t> section.</a:t>
            </a:r>
          </a:p>
          <a:p>
            <a:pPr marL="285750" indent="-285750">
              <a:buFontTx/>
              <a:buChar char="-"/>
            </a:pPr>
            <a:r>
              <a:rPr lang="fr-BE" dirty="0"/>
              <a:t>Application modules </a:t>
            </a:r>
            <a:r>
              <a:rPr lang="fr-BE" dirty="0" err="1"/>
              <a:t>belong</a:t>
            </a:r>
            <a:r>
              <a:rPr lang="fr-BE" dirty="0"/>
              <a:t> to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</a:t>
            </a:r>
            <a:r>
              <a:rPr lang="fr-BE" dirty="0" err="1"/>
              <a:t>that</a:t>
            </a:r>
            <a:r>
              <a:rPr lang="fr-BE" dirty="0"/>
              <a:t> are </a:t>
            </a:r>
            <a:r>
              <a:rPr lang="fr-BE" dirty="0" err="1"/>
              <a:t>reflected</a:t>
            </a:r>
            <a:r>
              <a:rPr lang="fr-BE" dirty="0"/>
              <a:t> in the Menu </a:t>
            </a:r>
            <a:r>
              <a:rPr lang="fr-BE" dirty="0" err="1"/>
              <a:t>Tree</a:t>
            </a:r>
            <a:r>
              <a:rPr lang="fr-BE" dirty="0"/>
              <a:t> : « Party », « Product »,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04606-4514-42F4-97BF-9727B2F88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2369247" cy="22420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EE5001-A228-44F2-8140-E0769D2247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1D5E1-C79E-46A7-8B92-2CFF8F6A0312}"/>
              </a:ext>
            </a:extLst>
          </p:cNvPr>
          <p:cNvSpPr txBox="1"/>
          <p:nvPr/>
        </p:nvSpPr>
        <p:spPr>
          <a:xfrm>
            <a:off x="783400" y="3188483"/>
            <a:ext cx="2478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State of Menu </a:t>
            </a:r>
            <a:r>
              <a:rPr lang="fr-BE" dirty="0" err="1"/>
              <a:t>Tree</a:t>
            </a:r>
            <a:br>
              <a:rPr lang="fr-BE" dirty="0"/>
            </a:br>
            <a:r>
              <a:rPr lang="fr-BE" dirty="0" err="1"/>
              <a:t>when</a:t>
            </a:r>
            <a:endParaRPr lang="fr-BE" dirty="0"/>
          </a:p>
          <a:p>
            <a:pPr algn="ctr"/>
            <a:r>
              <a:rPr lang="fr-BE" dirty="0"/>
              <a:t>Initial modules </a:t>
            </a:r>
            <a:r>
              <a:rPr lang="fr-BE" dirty="0" err="1"/>
              <a:t>activated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335F2-67B2-4ADD-B003-ACCD770992D1}"/>
              </a:ext>
            </a:extLst>
          </p:cNvPr>
          <p:cNvSpPr txBox="1"/>
          <p:nvPr/>
        </p:nvSpPr>
        <p:spPr>
          <a:xfrm>
            <a:off x="3478862" y="4921835"/>
            <a:ext cx="2208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State of Menu </a:t>
            </a:r>
            <a:r>
              <a:rPr lang="fr-BE" dirty="0" err="1"/>
              <a:t>Tree</a:t>
            </a:r>
            <a:br>
              <a:rPr lang="fr-BE" dirty="0"/>
            </a:br>
            <a:r>
              <a:rPr lang="fr-BE" dirty="0" err="1"/>
              <a:t>when</a:t>
            </a:r>
            <a:endParaRPr lang="fr-BE" dirty="0"/>
          </a:p>
          <a:p>
            <a:pPr algn="ctr"/>
            <a:r>
              <a:rPr lang="fr-BE" dirty="0"/>
              <a:t>All modules </a:t>
            </a:r>
            <a:r>
              <a:rPr lang="fr-BE" dirty="0" err="1"/>
              <a:t>activated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22302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</a:t>
            </a:r>
            <a:r>
              <a:rPr lang="fr-BE" dirty="0"/>
              <a:t> </a:t>
            </a:r>
            <a:r>
              <a:rPr lang="fr-BE" dirty="0" err="1"/>
              <a:t>Templates</a:t>
            </a:r>
            <a:r>
              <a:rPr lang="fr-BE" dirty="0"/>
              <a:t> (3/3) - Note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2B312-FE0B-4953-B28B-8C0A9603A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615587"/>
            <a:ext cx="11696700" cy="16573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A4A95-D9F8-4DE5-BD76-75FCA769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557444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Accounts</a:t>
            </a:r>
            <a:r>
              <a:rPr lang="fr-BE" dirty="0"/>
              <a:t> (1/2)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BADB4-D090-4782-BE17-15ECAF19C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347" y="0"/>
            <a:ext cx="3105150" cy="2505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7DD44C-DABE-4D0A-B919-E70592CB5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533" y="0"/>
            <a:ext cx="2549814" cy="1513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CF874E-3CD4-4DAF-85EA-F3F9066E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33" y="1125147"/>
            <a:ext cx="5448300" cy="503821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5F6D3F-EBA5-4726-9FE4-781A9652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381320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Accounts</a:t>
            </a:r>
            <a:r>
              <a:rPr lang="fr-BE" dirty="0"/>
              <a:t> (2/2)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6FB4A-C4BD-4A71-BBD1-9448DF59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769"/>
            <a:ext cx="12192000" cy="3024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F0492-21DD-4791-9E69-AE5B4B0D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183" y="2020399"/>
            <a:ext cx="884822" cy="19449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802848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7C062-AB3F-49C8-A26C-D2548601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Problem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closed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923E6-3EB5-4BEE-A267-A3A58353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1" y="3689154"/>
            <a:ext cx="2493099" cy="3168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1BF02-BC98-4B61-93E1-5BEC001C6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625215"/>
            <a:ext cx="5600700" cy="3324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94420F-AB07-44CC-BC5D-FD7E792DC2E0}"/>
              </a:ext>
            </a:extLst>
          </p:cNvPr>
          <p:cNvSpPr txBox="1"/>
          <p:nvPr/>
        </p:nvSpPr>
        <p:spPr>
          <a:xfrm>
            <a:off x="838200" y="983855"/>
            <a:ext cx="894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>
                <a:hlinkClick r:id="rId4"/>
              </a:rPr>
              <a:t>https://discuss.tryton.org/t/value-for-field-account-is-not-valid/3106/9</a:t>
            </a:r>
            <a:r>
              <a:rPr lang="en-US" dirty="0"/>
              <a:t>]</a:t>
            </a:r>
            <a:endParaRPr lang="en-BE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66A1280-DBD6-477B-8E6B-3210DF640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8454"/>
            <a:ext cx="5960802" cy="1975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2094E-41F6-4610-A0CC-3F12AB00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31" y="3713899"/>
            <a:ext cx="3130937" cy="1858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988729-7DA1-48C6-8A6A-E19E38C421F9}"/>
              </a:ext>
            </a:extLst>
          </p:cNvPr>
          <p:cNvSpPr txBox="1"/>
          <p:nvPr/>
        </p:nvSpPr>
        <p:spPr>
          <a:xfrm>
            <a:off x="838200" y="1643052"/>
            <a:ext cx="5501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Select * from </a:t>
            </a:r>
            <a:r>
              <a:rPr lang="en-GB" sz="1400" dirty="0" err="1"/>
              <a:t>account_account</a:t>
            </a:r>
            <a:r>
              <a:rPr lang="en-GB" sz="1400" dirty="0"/>
              <a:t> where closed = true;</a:t>
            </a:r>
          </a:p>
          <a:p>
            <a:r>
              <a:rPr lang="en-GB" sz="1400" dirty="0"/>
              <a:t>UPDATE </a:t>
            </a:r>
            <a:r>
              <a:rPr lang="en-GB" sz="1400" dirty="0" err="1"/>
              <a:t>account_account</a:t>
            </a:r>
            <a:r>
              <a:rPr lang="en-GB" sz="1400" dirty="0"/>
              <a:t> SET closed = false </a:t>
            </a:r>
            <a:r>
              <a:rPr lang="en-GB" sz="1600" dirty="0"/>
              <a:t>WHERE</a:t>
            </a:r>
            <a:r>
              <a:rPr lang="en-GB" sz="1400" dirty="0"/>
              <a:t> closed = true;</a:t>
            </a:r>
            <a:endParaRPr lang="en-BE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73A1B-A132-488F-AD7F-79A41B02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24914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Logins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FC8E4-6EF9-4CD1-AAD4-EF1D9F5E0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793966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5E043-3DF1-4FA2-B1E2-DC13A530ED5A}"/>
              </a:ext>
            </a:extLst>
          </p:cNvPr>
          <p:cNvSpPr txBox="1"/>
          <p:nvPr/>
        </p:nvSpPr>
        <p:spPr>
          <a:xfrm>
            <a:off x="838200" y="949569"/>
            <a:ext cx="5967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experiment</a:t>
            </a:r>
            <a:r>
              <a:rPr lang="fr-BE" dirty="0"/>
              <a:t> in </a:t>
            </a:r>
            <a:r>
              <a:rPr lang="fr-BE" dirty="0" err="1"/>
              <a:t>changing</a:t>
            </a:r>
            <a:r>
              <a:rPr lang="fr-BE" dirty="0"/>
              <a:t> user </a:t>
            </a:r>
            <a:r>
              <a:rPr lang="fr-BE" dirty="0" err="1"/>
              <a:t>authorizations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respect to </a:t>
            </a:r>
            <a:r>
              <a:rPr lang="fr-BE" dirty="0" err="1"/>
              <a:t>accessing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in the application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User </a:t>
            </a:r>
            <a:r>
              <a:rPr lang="fr-BE" dirty="0" err="1"/>
              <a:t>Administrator</a:t>
            </a:r>
            <a:r>
              <a:rPr lang="fr-BE" dirty="0"/>
              <a:t> » can </a:t>
            </a:r>
            <a:r>
              <a:rPr lang="fr-BE" dirty="0" err="1"/>
              <a:t>tailor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by </a:t>
            </a:r>
            <a:r>
              <a:rPr lang="fr-BE" dirty="0" err="1"/>
              <a:t>exercising</a:t>
            </a:r>
            <a:r>
              <a:rPr lang="fr-BE" dirty="0"/>
              <a:t> « User Groups » and « User </a:t>
            </a:r>
            <a:r>
              <a:rPr lang="fr-BE" dirty="0" err="1"/>
              <a:t>Roles</a:t>
            </a:r>
            <a:r>
              <a:rPr lang="fr-BE" dirty="0"/>
              <a:t> »  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6E6AE-FF3C-4F58-9ABD-E77BB92EA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025" y="0"/>
            <a:ext cx="17049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892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Capabilities</a:t>
            </a:r>
            <a:r>
              <a:rPr lang="fr-BE" dirty="0"/>
              <a:t> - Ante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4E64BD-9956-477D-9852-8DA9C1EE1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6399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User </a:t>
            </a:r>
            <a:r>
              <a:rPr lang="fr-BE" dirty="0" err="1"/>
              <a:t>Capabilities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80CB7-A67F-44D9-901F-9B004AC45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7072"/>
            <a:ext cx="5940144" cy="2750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126919-F5D4-412E-A722-D851C48EE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60" y="3737357"/>
            <a:ext cx="5973281" cy="1226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822222-7016-4FDA-BEC4-96CF87245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60" y="5043253"/>
            <a:ext cx="5973283" cy="119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738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Groups - </a:t>
            </a:r>
            <a:r>
              <a:rPr lang="fr-BE" dirty="0" err="1"/>
              <a:t>Modify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27CF0-2BF9-47D4-B965-09B3BE63E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43419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List of « User Groups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89A95-D1AE-465F-9332-FAC7503ED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821" y="0"/>
            <a:ext cx="2172667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4D1594-B23A-4233-90B3-CF697BFB3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5" y="0"/>
            <a:ext cx="1657350" cy="5153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FD9BD0-8E65-4365-A24D-9A89573D9981}"/>
              </a:ext>
            </a:extLst>
          </p:cNvPr>
          <p:cNvSpPr txBox="1"/>
          <p:nvPr/>
        </p:nvSpPr>
        <p:spPr>
          <a:xfrm>
            <a:off x="838199" y="1007773"/>
            <a:ext cx="6802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Linking</a:t>
            </a:r>
            <a:r>
              <a:rPr lang="fr-BE" dirty="0"/>
              <a:t> the « User » and the « Group » </a:t>
            </a:r>
            <a:r>
              <a:rPr lang="fr-BE" dirty="0" err="1"/>
              <a:t>is</a:t>
            </a:r>
            <a:r>
              <a:rPr lang="fr-BE" dirty="0"/>
              <a:t> possible in </a:t>
            </a:r>
            <a:r>
              <a:rPr lang="fr-BE" dirty="0" err="1"/>
              <a:t>two</a:t>
            </a:r>
            <a:r>
              <a:rPr lang="fr-BE" dirty="0"/>
              <a:t> </a:t>
            </a:r>
            <a:r>
              <a:rPr lang="fr-BE" dirty="0" err="1"/>
              <a:t>ways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Method 1 : </a:t>
            </a:r>
            <a:r>
              <a:rPr lang="fr-BE" dirty="0" err="1"/>
              <a:t>displaying</a:t>
            </a:r>
            <a:r>
              <a:rPr lang="fr-BE" dirty="0"/>
              <a:t> the </a:t>
            </a:r>
            <a:r>
              <a:rPr lang="fr-BE" dirty="0" err="1"/>
              <a:t>choosen</a:t>
            </a:r>
            <a:r>
              <a:rPr lang="fr-BE" dirty="0"/>
              <a:t> group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linking</a:t>
            </a:r>
            <a:r>
              <a:rPr lang="fr-BE" dirty="0"/>
              <a:t> the user to </a:t>
            </a:r>
            <a:r>
              <a:rPr lang="fr-BE" dirty="0" err="1"/>
              <a:t>it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Method 2 : </a:t>
            </a:r>
            <a:r>
              <a:rPr lang="fr-BE" dirty="0" err="1"/>
              <a:t>displaying</a:t>
            </a:r>
            <a:r>
              <a:rPr lang="fr-BE" dirty="0"/>
              <a:t> the </a:t>
            </a:r>
            <a:r>
              <a:rPr lang="fr-BE" dirty="0" err="1"/>
              <a:t>choosen</a:t>
            </a:r>
            <a:r>
              <a:rPr lang="fr-BE" dirty="0"/>
              <a:t> user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linking</a:t>
            </a:r>
            <a:r>
              <a:rPr lang="fr-BE" dirty="0"/>
              <a:t> the group to </a:t>
            </a:r>
            <a:r>
              <a:rPr lang="fr-BE" dirty="0" err="1"/>
              <a:t>it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07300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Menu </a:t>
            </a:r>
            <a:r>
              <a:rPr lang="fr-BE" dirty="0" err="1"/>
              <a:t>Tree</a:t>
            </a:r>
            <a:r>
              <a:rPr lang="fr-BE" dirty="0"/>
              <a:t> - </a:t>
            </a:r>
            <a:r>
              <a:rPr lang="fr-BE" dirty="0" err="1"/>
              <a:t>Search</a:t>
            </a:r>
            <a:r>
              <a:rPr lang="fr-BE" dirty="0"/>
              <a:t> for menu item </a:t>
            </a:r>
            <a:r>
              <a:rPr lang="fr-BE" dirty="0" err="1"/>
              <a:t>containing</a:t>
            </a:r>
            <a:r>
              <a:rPr lang="fr-BE" dirty="0"/>
              <a:t> e.g. « </a:t>
            </a:r>
            <a:r>
              <a:rPr lang="fr-BE" dirty="0" err="1"/>
              <a:t>Purchase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C2A68-CF59-40F9-9536-3CE0A91CE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5199"/>
            <a:ext cx="4505325" cy="18383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86D3F-320D-40D4-AF52-2A044352494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CD543-8466-457D-8DA9-63098C414591}"/>
              </a:ext>
            </a:extLst>
          </p:cNvPr>
          <p:cNvSpPr txBox="1"/>
          <p:nvPr/>
        </p:nvSpPr>
        <p:spPr>
          <a:xfrm>
            <a:off x="838200" y="1114591"/>
            <a:ext cx="11172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</a:t>
            </a:r>
            <a:r>
              <a:rPr lang="fr-BE" dirty="0" err="1"/>
              <a:t>search</a:t>
            </a:r>
            <a:r>
              <a:rPr lang="fr-BE" dirty="0"/>
              <a:t> </a:t>
            </a:r>
            <a:r>
              <a:rPr lang="fr-BE" dirty="0" err="1"/>
              <a:t>mechanism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 for the </a:t>
            </a:r>
            <a:r>
              <a:rPr lang="fr-BE" dirty="0" err="1"/>
              <a:t>tree</a:t>
            </a:r>
            <a:r>
              <a:rPr lang="fr-BE" dirty="0"/>
              <a:t> of menu items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Here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assume </a:t>
            </a:r>
            <a:r>
              <a:rPr lang="fr-BE" dirty="0" err="1"/>
              <a:t>that</a:t>
            </a:r>
            <a:r>
              <a:rPr lang="fr-BE" dirty="0"/>
              <a:t> the « </a:t>
            </a:r>
            <a:r>
              <a:rPr lang="fr-BE" dirty="0" err="1"/>
              <a:t>Purchase</a:t>
            </a:r>
            <a:r>
              <a:rPr lang="fr-BE" dirty="0"/>
              <a:t> » modules have been 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search</a:t>
            </a:r>
            <a:r>
              <a:rPr lang="fr-BE" dirty="0"/>
              <a:t> for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related</a:t>
            </a:r>
            <a:r>
              <a:rPr lang="fr-BE" dirty="0"/>
              <a:t>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br>
              <a:rPr lang="fr-BE" dirty="0"/>
            </a:b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612481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Marc » to a « User Group » - Method 1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DC20CE-F693-406A-A26C-1F84AF1BA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74868"/>
            <a:ext cx="6394459" cy="2454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054E2A-8C60-4AE8-AA3B-8218C80BD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229" y="974868"/>
            <a:ext cx="2981325" cy="3838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C6A548-5A8D-4BF8-AD5E-0242E924D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569507"/>
            <a:ext cx="4870206" cy="328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041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a « User Group » to « User Marc » - Method 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295635-2312-4CF4-85C5-D1D55EE4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0974"/>
            <a:ext cx="6538546" cy="488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1806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Roles</a:t>
            </a:r>
            <a:r>
              <a:rPr lang="fr-BE" dirty="0"/>
              <a:t> - </a:t>
            </a:r>
            <a:r>
              <a:rPr lang="fr-BE" dirty="0" err="1"/>
              <a:t>Modify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27CF0-2BF9-47D4-B965-09B3BE63E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083138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 </a:t>
            </a:r>
            <a:r>
              <a:rPr lang="fr-BE" dirty="0" err="1"/>
              <a:t>Roles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D86A8-1B8F-4193-84CE-145CD388F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475" y="0"/>
            <a:ext cx="1533525" cy="521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4D4F20-9E63-4270-A599-43F222F09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92" y="3790736"/>
            <a:ext cx="8191500" cy="2495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45DD76-E862-4591-9557-441C883B3B32}"/>
              </a:ext>
            </a:extLst>
          </p:cNvPr>
          <p:cNvSpPr txBox="1"/>
          <p:nvPr/>
        </p:nvSpPr>
        <p:spPr>
          <a:xfrm>
            <a:off x="923192" y="941614"/>
            <a:ext cx="742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aggregates</a:t>
            </a:r>
            <a:r>
              <a:rPr lang="fr-BE" dirty="0"/>
              <a:t> </a:t>
            </a:r>
            <a:r>
              <a:rPr lang="fr-BE" dirty="0" err="1"/>
              <a:t>two</a:t>
            </a:r>
            <a:r>
              <a:rPr lang="fr-BE" dirty="0"/>
              <a:t> « Groups » 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1BC583-2DD8-4B99-B6E0-A89FD882E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92" y="1530325"/>
            <a:ext cx="77247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63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Paula » to a « User </a:t>
            </a:r>
            <a:r>
              <a:rPr lang="fr-BE" dirty="0" err="1"/>
              <a:t>Role</a:t>
            </a:r>
            <a:r>
              <a:rPr lang="fr-BE" dirty="0"/>
              <a:t> » 1/2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C2D3E-B1FD-4C5A-BFCF-5DBCB1C00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5739"/>
            <a:ext cx="7311288" cy="4954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36397D-2021-422A-B0BD-6560CC954BC8}"/>
              </a:ext>
            </a:extLst>
          </p:cNvPr>
          <p:cNvSpPr txBox="1"/>
          <p:nvPr/>
        </p:nvSpPr>
        <p:spPr>
          <a:xfrm>
            <a:off x="838200" y="958361"/>
            <a:ext cx="789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Once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referenced</a:t>
            </a:r>
            <a:r>
              <a:rPr lang="fr-BE" dirty="0"/>
              <a:t> by a « User »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Attaching</a:t>
            </a:r>
            <a:r>
              <a:rPr lang="fr-BE" dirty="0"/>
              <a:t> a « </a:t>
            </a:r>
            <a:r>
              <a:rPr lang="fr-BE" dirty="0" err="1"/>
              <a:t>Role</a:t>
            </a:r>
            <a:r>
              <a:rPr lang="fr-BE" dirty="0"/>
              <a:t> » </a:t>
            </a:r>
            <a:r>
              <a:rPr lang="fr-BE" dirty="0" err="1"/>
              <a:t>allows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to </a:t>
            </a:r>
            <a:r>
              <a:rPr lang="fr-BE" dirty="0" err="1"/>
              <a:t>restrain</a:t>
            </a:r>
            <a:r>
              <a:rPr lang="fr-BE" dirty="0"/>
              <a:t> the « </a:t>
            </a:r>
            <a:r>
              <a:rPr lang="fr-BE" dirty="0" err="1"/>
              <a:t>from</a:t>
            </a:r>
            <a:r>
              <a:rPr lang="fr-BE" dirty="0"/>
              <a:t> » and « to » dates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865719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Attach</a:t>
            </a:r>
            <a:r>
              <a:rPr lang="fr-BE" dirty="0"/>
              <a:t> « User Paula » to a « User </a:t>
            </a:r>
            <a:r>
              <a:rPr lang="fr-BE" dirty="0" err="1"/>
              <a:t>Role</a:t>
            </a:r>
            <a:r>
              <a:rPr lang="fr-BE" dirty="0"/>
              <a:t> » 2/2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6397D-2021-422A-B0BD-6560CC954BC8}"/>
              </a:ext>
            </a:extLst>
          </p:cNvPr>
          <p:cNvSpPr txBox="1"/>
          <p:nvPr/>
        </p:nvSpPr>
        <p:spPr>
          <a:xfrm>
            <a:off x="688731" y="914400"/>
            <a:ext cx="923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must </a:t>
            </a:r>
            <a:r>
              <a:rPr lang="fr-BE" dirty="0" err="1"/>
              <a:t>remember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User Paula » has no </a:t>
            </a:r>
            <a:r>
              <a:rPr lang="fr-BE" dirty="0" err="1"/>
              <a:t>reference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far to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obtain</a:t>
            </a:r>
            <a:r>
              <a:rPr lang="fr-BE" dirty="0"/>
              <a:t> the </a:t>
            </a:r>
            <a:r>
              <a:rPr lang="fr-BE" dirty="0" err="1"/>
              <a:t>intended</a:t>
            </a:r>
            <a:r>
              <a:rPr lang="fr-BE" dirty="0"/>
              <a:t> </a:t>
            </a:r>
            <a:r>
              <a:rPr lang="fr-BE" dirty="0" err="1"/>
              <a:t>result</a:t>
            </a:r>
            <a:r>
              <a:rPr lang="fr-BE" dirty="0"/>
              <a:t> for « User Paula », i.e. </a:t>
            </a:r>
            <a:r>
              <a:rPr lang="fr-BE" dirty="0" err="1"/>
              <a:t>displaying</a:t>
            </a:r>
            <a:r>
              <a:rPr lang="fr-BE" dirty="0"/>
              <a:t> the « Country » and « Currency » Menu </a:t>
            </a:r>
            <a:r>
              <a:rPr lang="fr-BE" dirty="0" err="1"/>
              <a:t>Tree</a:t>
            </a:r>
            <a:r>
              <a:rPr lang="fr-BE" dirty="0"/>
              <a:t> Items, </a:t>
            </a:r>
            <a:r>
              <a:rPr lang="fr-BE" dirty="0" err="1"/>
              <a:t>we</a:t>
            </a:r>
            <a:r>
              <a:rPr lang="fr-BE" dirty="0"/>
              <a:t> must </a:t>
            </a:r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.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D00590-083D-4F51-8F76-AB276CF8A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5512"/>
            <a:ext cx="77914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7618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FC1F5-1886-4859-92E5-900D120C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</a:t>
            </a:r>
            <a:r>
              <a:rPr lang="fr-BE" dirty="0" err="1"/>
              <a:t>Capabilities</a:t>
            </a:r>
            <a:r>
              <a:rPr lang="fr-BE" dirty="0"/>
              <a:t> - Post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C428B2-E0FE-451F-A771-1F4595C35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21D5-434E-487A-8416-C10783B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73775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- User </a:t>
            </a:r>
            <a:r>
              <a:rPr lang="fr-BE" dirty="0" err="1"/>
              <a:t>Capabilities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33D1A-7599-47A9-8D1F-CFECEC45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147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5E38A-0A2D-40EC-8128-950D2ACFC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6876"/>
            <a:ext cx="7624396" cy="2534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73F48F-4D78-4D4C-BD90-8100F0C3E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7" y="4413863"/>
            <a:ext cx="7603759" cy="1994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471264-2981-4F99-B788-8AFD22134EFF}"/>
              </a:ext>
            </a:extLst>
          </p:cNvPr>
          <p:cNvSpPr txBox="1"/>
          <p:nvPr/>
        </p:nvSpPr>
        <p:spPr>
          <a:xfrm>
            <a:off x="8593016" y="2251256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User Marc »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97E1F5-FB70-48D4-B656-2261B15D8299}"/>
              </a:ext>
            </a:extLst>
          </p:cNvPr>
          <p:cNvSpPr txBox="1"/>
          <p:nvPr/>
        </p:nvSpPr>
        <p:spPr>
          <a:xfrm>
            <a:off x="8593015" y="5041584"/>
            <a:ext cx="208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User Paula »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06889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</a:t>
            </a:r>
            <a:r>
              <a:rPr lang="fr-BE" dirty="0" err="1"/>
              <a:t>Filters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5B6D8-4B81-426B-AD8A-E3D543C0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86D3F-320D-40D4-AF52-2A044352494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CD543-8466-457D-8DA9-63098C414591}"/>
              </a:ext>
            </a:extLst>
          </p:cNvPr>
          <p:cNvSpPr txBox="1"/>
          <p:nvPr/>
        </p:nvSpPr>
        <p:spPr>
          <a:xfrm>
            <a:off x="838200" y="827314"/>
            <a:ext cx="11172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proposed</a:t>
            </a:r>
            <a:r>
              <a:rPr lang="fr-BE" dirty="0"/>
              <a:t> </a:t>
            </a:r>
            <a:r>
              <a:rPr lang="fr-BE" dirty="0" err="1"/>
              <a:t>filter</a:t>
            </a:r>
            <a:r>
              <a:rPr lang="fr-BE" dirty="0"/>
              <a:t> </a:t>
            </a:r>
            <a:r>
              <a:rPr lang="fr-BE" dirty="0" err="1"/>
              <a:t>depends</a:t>
            </a:r>
            <a:r>
              <a:rPr lang="fr-BE" dirty="0"/>
              <a:t> on the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properties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Here</a:t>
            </a:r>
            <a:r>
              <a:rPr lang="fr-BE" dirty="0"/>
              <a:t> an </a:t>
            </a:r>
            <a:r>
              <a:rPr lang="fr-BE" dirty="0" err="1"/>
              <a:t>example</a:t>
            </a:r>
            <a:r>
              <a:rPr lang="fr-BE" dirty="0"/>
              <a:t> for the </a:t>
            </a:r>
            <a:r>
              <a:rPr lang="fr-BE" dirty="0" err="1"/>
              <a:t>entity</a:t>
            </a:r>
            <a:r>
              <a:rPr lang="fr-BE" dirty="0"/>
              <a:t> « Party »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E54D97-9041-4F0B-AEFC-2A872E758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6345"/>
            <a:ext cx="2533650" cy="2505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83FC9-61F7-4698-B64F-AB3B193B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70" y="1630008"/>
            <a:ext cx="6154981" cy="494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59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An </a:t>
            </a:r>
            <a:r>
              <a:rPr lang="fr-BE" dirty="0" err="1"/>
              <a:t>overview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151078" y="905607"/>
            <a:ext cx="44108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BE" dirty="0"/>
              <a:t>Vertical menu bar</a:t>
            </a:r>
            <a:br>
              <a:rPr lang="fr-BE" dirty="0"/>
            </a:br>
            <a:r>
              <a:rPr lang="fr-BE" dirty="0"/>
              <a:t>displays all possible </a:t>
            </a:r>
            <a:r>
              <a:rPr lang="fr-BE" dirty="0" err="1"/>
              <a:t>operations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Horizontal menu bar</a:t>
            </a:r>
            <a:br>
              <a:rPr lang="fr-BE" dirty="0"/>
            </a:br>
            <a:r>
              <a:rPr lang="fr-BE" dirty="0"/>
              <a:t>displays </a:t>
            </a:r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or </a:t>
            </a:r>
            <a:r>
              <a:rPr lang="fr-BE" dirty="0" err="1"/>
              <a:t>list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Horizontal menu bars</a:t>
            </a:r>
            <a:br>
              <a:rPr lang="fr-BE" dirty="0"/>
            </a:br>
            <a:r>
              <a:rPr lang="fr-BE" dirty="0"/>
              <a:t>display intra-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operations</a:t>
            </a:r>
            <a:endParaRPr lang="fr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F618D-3082-4CA7-BE67-6D360961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94E0C-3BF3-4811-BB78-EEFEFF2E671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C78996-4FE2-47D1-A7A1-55692F5C0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5607"/>
            <a:ext cx="6114684" cy="45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0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Vertical Menu Bar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3297677" y="1011829"/>
            <a:ext cx="876462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1 switch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item </a:t>
            </a:r>
            <a:r>
              <a:rPr lang="fr-BE" dirty="0" err="1"/>
              <a:t>list</a:t>
            </a:r>
            <a:r>
              <a:rPr lang="fr-BE" dirty="0"/>
              <a:t> » to « item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2 «  item  » : </a:t>
            </a:r>
            <a:r>
              <a:rPr lang="fr-BE" dirty="0" err="1"/>
              <a:t>previous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3 «  item  » : position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4 «  item  » : </a:t>
            </a:r>
            <a:r>
              <a:rPr lang="fr-BE" dirty="0" err="1"/>
              <a:t>next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5 «  item  » : start </a:t>
            </a:r>
            <a:r>
              <a:rPr lang="fr-BE" dirty="0" err="1"/>
              <a:t>adding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6 «  item  » : </a:t>
            </a:r>
            <a:r>
              <a:rPr lang="fr-BE" dirty="0" err="1"/>
              <a:t>save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7 « item </a:t>
            </a:r>
            <a:r>
              <a:rPr lang="fr-BE" dirty="0" err="1"/>
              <a:t>list</a:t>
            </a:r>
            <a:r>
              <a:rPr lang="fr-BE" dirty="0"/>
              <a:t> » or « item » : </a:t>
            </a:r>
            <a:r>
              <a:rPr lang="fr-BE" dirty="0" err="1"/>
              <a:t>reload</a:t>
            </a:r>
            <a:r>
              <a:rPr lang="fr-BE" dirty="0"/>
              <a:t> / undo / </a:t>
            </a:r>
            <a:r>
              <a:rPr lang="fr-BE" dirty="0" err="1"/>
              <a:t>refresh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8 « item » : duplicate</a:t>
            </a:r>
          </a:p>
          <a:p>
            <a:pPr marL="285750" indent="-285750">
              <a:buFontTx/>
              <a:buChar char="-"/>
            </a:pPr>
            <a:r>
              <a:rPr lang="fr-BE" dirty="0"/>
              <a:t>9 « item » : </a:t>
            </a:r>
            <a:r>
              <a:rPr lang="fr-BE" dirty="0" err="1"/>
              <a:t>delete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10 « item </a:t>
            </a:r>
            <a:r>
              <a:rPr lang="fr-BE" dirty="0" err="1"/>
              <a:t>list</a:t>
            </a:r>
            <a:r>
              <a:rPr lang="fr-BE" dirty="0"/>
              <a:t> » :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specific</a:t>
            </a:r>
            <a:r>
              <a:rPr lang="fr-BE" dirty="0"/>
              <a:t> of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11</a:t>
            </a:r>
          </a:p>
          <a:p>
            <a:pPr marL="285750" indent="-285750">
              <a:buFontTx/>
              <a:buChar char="-"/>
            </a:pPr>
            <a:r>
              <a:rPr lang="fr-BE" dirty="0"/>
              <a:t>12 « item » : </a:t>
            </a:r>
            <a:r>
              <a:rPr lang="fr-BE" dirty="0" err="1"/>
              <a:t>attach</a:t>
            </a:r>
            <a:r>
              <a:rPr lang="fr-BE" dirty="0"/>
              <a:t> one or more documents (e.g. of type docx, xlsx</a:t>
            </a:r>
            <a:r>
              <a:rPr lang="fr-BE"/>
              <a:t>, etc.)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13 « item » : </a:t>
            </a:r>
            <a:r>
              <a:rPr lang="fr-BE" dirty="0" err="1"/>
              <a:t>attach</a:t>
            </a:r>
            <a:r>
              <a:rPr lang="fr-BE" dirty="0"/>
              <a:t> a note</a:t>
            </a:r>
          </a:p>
          <a:p>
            <a:pPr marL="285750" indent="-285750">
              <a:buFontTx/>
              <a:buChar char="-"/>
            </a:pPr>
            <a:r>
              <a:rPr lang="fr-BE" dirty="0"/>
              <a:t>14 « item » : actions </a:t>
            </a:r>
            <a:r>
              <a:rPr lang="fr-BE" dirty="0" err="1"/>
              <a:t>that</a:t>
            </a:r>
            <a:r>
              <a:rPr lang="fr-BE" dirty="0"/>
              <a:t> are </a:t>
            </a:r>
            <a:r>
              <a:rPr lang="fr-BE" dirty="0" err="1"/>
              <a:t>specific</a:t>
            </a:r>
            <a:r>
              <a:rPr lang="fr-BE" dirty="0"/>
              <a:t> of the </a:t>
            </a:r>
            <a:r>
              <a:rPr lang="fr-BE" dirty="0" err="1"/>
              <a:t>entity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15</a:t>
            </a:r>
          </a:p>
          <a:p>
            <a:pPr marL="285750" indent="-285750">
              <a:buFontTx/>
              <a:buChar char="-"/>
            </a:pPr>
            <a:r>
              <a:rPr lang="fr-BE" dirty="0"/>
              <a:t>16 «  item  » : </a:t>
            </a:r>
            <a:r>
              <a:rPr lang="fr-BE" dirty="0" err="1"/>
              <a:t>print</a:t>
            </a:r>
            <a:endParaRPr lang="fr-BE" dirty="0"/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17</a:t>
            </a:r>
          </a:p>
          <a:p>
            <a:pPr marL="285750" indent="-285750">
              <a:buFontTx/>
              <a:buChar char="-"/>
            </a:pPr>
            <a:r>
              <a:rPr lang="fr-BE" dirty="0"/>
              <a:t>18</a:t>
            </a:r>
          </a:p>
          <a:p>
            <a:pPr marL="285750" indent="-285750">
              <a:buFontTx/>
              <a:buChar char="-"/>
            </a:pPr>
            <a:r>
              <a:rPr lang="fr-BE" dirty="0"/>
              <a:t>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600F3-BD0F-4BEA-84AB-DC000F76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05" y="827314"/>
            <a:ext cx="1461138" cy="59231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18012-7886-484F-8378-72E9FBA1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09570-432A-482C-8F13-F93DB1FBC340}"/>
              </a:ext>
            </a:extLst>
          </p:cNvPr>
          <p:cNvSpPr txBox="1"/>
          <p:nvPr/>
        </p:nvSpPr>
        <p:spPr>
          <a:xfrm>
            <a:off x="2203937" y="1104162"/>
            <a:ext cx="153624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sz="1400" dirty="0"/>
              <a:t>1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2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3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4</a:t>
            </a:r>
          </a:p>
          <a:p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5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6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7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8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9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10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11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12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13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14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15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16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17</a:t>
            </a:r>
          </a:p>
          <a:p>
            <a:pPr marL="285750" indent="-285750">
              <a:buFontTx/>
              <a:buChar char="-"/>
            </a:pPr>
            <a:endParaRPr lang="fr-BE" sz="1400" dirty="0"/>
          </a:p>
          <a:p>
            <a:pPr marL="285750" indent="-285750">
              <a:buFontTx/>
              <a:buChar char="-"/>
            </a:pPr>
            <a:r>
              <a:rPr lang="fr-BE" sz="1400" dirty="0"/>
              <a:t>18</a:t>
            </a:r>
          </a:p>
          <a:p>
            <a:pPr marL="285750" indent="-285750">
              <a:buFontTx/>
              <a:buChar char="-"/>
            </a:pPr>
            <a:r>
              <a:rPr lang="fr-BE" sz="1400" dirty="0"/>
              <a:t>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3B5285-3A26-4686-A55A-DE46DC36714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2381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Menu Bars - Horizontal Menu Bar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49300" y="2197966"/>
            <a:ext cx="106045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1 switch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item </a:t>
            </a:r>
            <a:r>
              <a:rPr lang="fr-BE" dirty="0" err="1"/>
              <a:t>list</a:t>
            </a:r>
            <a:r>
              <a:rPr lang="fr-BE" dirty="0"/>
              <a:t> » to « item » (*)</a:t>
            </a:r>
          </a:p>
          <a:p>
            <a:pPr marL="285750" indent="-285750">
              <a:buFontTx/>
              <a:buChar char="-"/>
            </a:pPr>
            <a:r>
              <a:rPr lang="fr-BE" dirty="0"/>
              <a:t>2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previous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3 « </a:t>
            </a:r>
            <a:r>
              <a:rPr lang="fr-BE" dirty="0" err="1"/>
              <a:t>individual</a:t>
            </a:r>
            <a:r>
              <a:rPr lang="fr-BE" dirty="0"/>
              <a:t> record » : position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4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next</a:t>
            </a:r>
            <a:r>
              <a:rPr lang="fr-BE" dirty="0"/>
              <a:t> in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5 « </a:t>
            </a:r>
            <a:r>
              <a:rPr lang="fr-BE" dirty="0" err="1"/>
              <a:t>individual</a:t>
            </a:r>
            <a:r>
              <a:rPr lang="fr-BE" dirty="0"/>
              <a:t> record » : start </a:t>
            </a:r>
            <a:r>
              <a:rPr lang="fr-BE" dirty="0" err="1"/>
              <a:t>adding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6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save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7 « </a:t>
            </a:r>
            <a:r>
              <a:rPr lang="fr-BE" dirty="0" err="1"/>
              <a:t>individual</a:t>
            </a:r>
            <a:r>
              <a:rPr lang="fr-BE" dirty="0"/>
              <a:t> record » and « record </a:t>
            </a:r>
            <a:r>
              <a:rPr lang="fr-BE" dirty="0" err="1"/>
              <a:t>list</a:t>
            </a:r>
            <a:r>
              <a:rPr lang="fr-BE" dirty="0"/>
              <a:t> » : </a:t>
            </a:r>
            <a:r>
              <a:rPr lang="fr-BE" dirty="0" err="1"/>
              <a:t>reload</a:t>
            </a:r>
            <a:r>
              <a:rPr lang="fr-BE" dirty="0"/>
              <a:t> / undo / </a:t>
            </a:r>
            <a:r>
              <a:rPr lang="fr-BE" dirty="0" err="1"/>
              <a:t>refresh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8</a:t>
            </a:r>
          </a:p>
          <a:p>
            <a:pPr marL="285750" indent="-285750">
              <a:buFontTx/>
              <a:buChar char="-"/>
            </a:pPr>
            <a:r>
              <a:rPr lang="fr-BE" dirty="0"/>
              <a:t>9</a:t>
            </a:r>
          </a:p>
          <a:p>
            <a:pPr marL="285750" indent="-285750">
              <a:buFontTx/>
              <a:buChar char="-"/>
            </a:pPr>
            <a:r>
              <a:rPr lang="fr-BE" dirty="0"/>
              <a:t>10 « record </a:t>
            </a:r>
            <a:r>
              <a:rPr lang="fr-BE" dirty="0" err="1"/>
              <a:t>list</a:t>
            </a:r>
            <a:r>
              <a:rPr lang="fr-BE" dirty="0"/>
              <a:t> » :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operation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specific</a:t>
            </a:r>
            <a:r>
              <a:rPr lang="fr-BE" dirty="0"/>
              <a:t> of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list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11</a:t>
            </a:r>
          </a:p>
          <a:p>
            <a:pPr marL="285750" indent="-285750">
              <a:buFontTx/>
              <a:buChar char="-"/>
            </a:pPr>
            <a:r>
              <a:rPr lang="fr-BE" dirty="0"/>
              <a:t>12 « </a:t>
            </a:r>
            <a:r>
              <a:rPr lang="fr-BE" dirty="0" err="1"/>
              <a:t>individual</a:t>
            </a:r>
            <a:r>
              <a:rPr lang="fr-BE" dirty="0"/>
              <a:t> record » : </a:t>
            </a:r>
            <a:r>
              <a:rPr lang="fr-BE" dirty="0" err="1"/>
              <a:t>print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4A47C1-5DBC-4D26-9C21-CC2FE6902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5887"/>
            <a:ext cx="60483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291F6-2D13-4CA2-B5CF-1356826DC143}"/>
              </a:ext>
            </a:extLst>
          </p:cNvPr>
          <p:cNvSpPr txBox="1"/>
          <p:nvPr/>
        </p:nvSpPr>
        <p:spPr>
          <a:xfrm>
            <a:off x="749300" y="1603805"/>
            <a:ext cx="1060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   1    2          3           4      5     6      7      8      9      10    11     12    13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F618D-3082-4CA7-BE67-6D360961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94E0C-3BF3-4811-BB78-EEFEFF2E671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78135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Entity</a:t>
            </a:r>
            <a:r>
              <a:rPr lang="fr-BE" dirty="0"/>
              <a:t> - « Item </a:t>
            </a:r>
            <a:r>
              <a:rPr lang="fr-BE" dirty="0" err="1"/>
              <a:t>Double-Click</a:t>
            </a:r>
            <a:r>
              <a:rPr lang="fr-BE" dirty="0"/>
              <a:t> » vs « Menu Item Navigation »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838200" y="979714"/>
            <a:ext cx="1064558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displaying</a:t>
            </a:r>
            <a:r>
              <a:rPr lang="fr-BE" dirty="0"/>
              <a:t> a </a:t>
            </a:r>
            <a:r>
              <a:rPr lang="fr-BE" dirty="0" err="1"/>
              <a:t>list</a:t>
            </a:r>
            <a:r>
              <a:rPr lang="fr-BE" dirty="0"/>
              <a:t> of items, </a:t>
            </a:r>
            <a:r>
              <a:rPr lang="fr-BE" dirty="0" err="1"/>
              <a:t>double-click</a:t>
            </a:r>
            <a:r>
              <a:rPr lang="fr-BE" dirty="0"/>
              <a:t> on one of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mostly</a:t>
            </a:r>
            <a:r>
              <a:rPr lang="fr-BE" dirty="0"/>
              <a:t> </a:t>
            </a:r>
            <a:r>
              <a:rPr lang="fr-BE" dirty="0" err="1"/>
              <a:t>generates</a:t>
            </a:r>
            <a:r>
              <a:rPr lang="fr-BE" dirty="0"/>
              <a:t> the </a:t>
            </a:r>
            <a:r>
              <a:rPr lang="fr-BE" dirty="0" err="1"/>
              <a:t>same</a:t>
            </a:r>
            <a:r>
              <a:rPr lang="fr-BE" dirty="0"/>
              <a:t> </a:t>
            </a:r>
            <a:r>
              <a:rPr lang="fr-BE" dirty="0" err="1"/>
              <a:t>result</a:t>
            </a:r>
            <a:r>
              <a:rPr lang="fr-BE" dirty="0"/>
              <a:t> as « &lt;- -&gt; ».</a:t>
            </a:r>
          </a:p>
          <a:p>
            <a:endParaRPr lang="fr-BE" dirty="0"/>
          </a:p>
          <a:p>
            <a:r>
              <a:rPr lang="fr-BE" dirty="0"/>
              <a:t>There are </a:t>
            </a:r>
            <a:r>
              <a:rPr lang="fr-BE" dirty="0" err="1"/>
              <a:t>however</a:t>
            </a:r>
            <a:r>
              <a:rPr lang="fr-BE" dirty="0"/>
              <a:t> exceptions </a:t>
            </a:r>
            <a:r>
              <a:rPr lang="fr-BE" dirty="0" err="1"/>
              <a:t>whereby</a:t>
            </a:r>
            <a:r>
              <a:rPr lang="fr-BE" dirty="0"/>
              <a:t> :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&lt;- -&gt; » displays </a:t>
            </a:r>
            <a:r>
              <a:rPr lang="fr-BE" dirty="0" err="1"/>
              <a:t>either</a:t>
            </a:r>
            <a:r>
              <a:rPr lang="fr-BE" dirty="0"/>
              <a:t> </a:t>
            </a:r>
            <a:r>
              <a:rPr lang="fr-BE" dirty="0" err="1"/>
              <a:t>nothing</a:t>
            </a:r>
            <a:r>
              <a:rPr lang="fr-BE" dirty="0"/>
              <a:t> or </a:t>
            </a:r>
            <a:r>
              <a:rPr lang="fr-BE" dirty="0" err="1"/>
              <a:t>details</a:t>
            </a:r>
            <a:r>
              <a:rPr lang="fr-BE" dirty="0"/>
              <a:t> about the item </a:t>
            </a:r>
            <a:r>
              <a:rPr lang="fr-BE" dirty="0" err="1"/>
              <a:t>itself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double-click</a:t>
            </a:r>
            <a:r>
              <a:rPr lang="fr-BE" dirty="0"/>
              <a:t> » </a:t>
            </a:r>
            <a:r>
              <a:rPr lang="fr-BE" dirty="0" err="1"/>
              <a:t>provides</a:t>
            </a:r>
            <a:r>
              <a:rPr lang="fr-BE" dirty="0"/>
              <a:t> a « drill-down </a:t>
            </a:r>
            <a:r>
              <a:rPr lang="fr-BE" dirty="0" err="1"/>
              <a:t>view</a:t>
            </a:r>
            <a:r>
              <a:rPr lang="fr-BE" dirty="0"/>
              <a:t> » of </a:t>
            </a:r>
            <a:r>
              <a:rPr lang="fr-BE" dirty="0" err="1"/>
              <a:t>objects</a:t>
            </a:r>
            <a:r>
              <a:rPr lang="fr-BE" dirty="0"/>
              <a:t> </a:t>
            </a:r>
            <a:r>
              <a:rPr lang="fr-BE" dirty="0" err="1"/>
              <a:t>belonging</a:t>
            </a:r>
            <a:r>
              <a:rPr lang="fr-BE" dirty="0"/>
              <a:t> to the item</a:t>
            </a:r>
          </a:p>
          <a:p>
            <a:endParaRPr lang="fr-BE" dirty="0"/>
          </a:p>
          <a:p>
            <a:r>
              <a:rPr lang="fr-BE" dirty="0" err="1"/>
              <a:t>Examples</a:t>
            </a:r>
            <a:endParaRPr lang="fr-BE" dirty="0"/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&lt;- -&gt; : displays </a:t>
            </a:r>
            <a:r>
              <a:rPr lang="fr-BE" dirty="0" err="1"/>
              <a:t>nothing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double-click</a:t>
            </a:r>
            <a:r>
              <a:rPr lang="fr-BE" dirty="0"/>
              <a:t> : displays the transactions for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account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Product </a:t>
            </a:r>
            <a:r>
              <a:rPr lang="fr-BE" dirty="0" err="1"/>
              <a:t>Category</a:t>
            </a:r>
            <a:r>
              <a:rPr lang="fr-BE" dirty="0"/>
              <a:t> » &lt;- -&gt; : displays </a:t>
            </a:r>
            <a:r>
              <a:rPr lang="fr-BE" dirty="0" err="1"/>
              <a:t>details</a:t>
            </a:r>
            <a:r>
              <a:rPr lang="fr-BE" dirty="0"/>
              <a:t> about the </a:t>
            </a:r>
            <a:r>
              <a:rPr lang="fr-BE" dirty="0" err="1"/>
              <a:t>category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Product </a:t>
            </a:r>
            <a:r>
              <a:rPr lang="fr-BE" dirty="0" err="1"/>
              <a:t>Category</a:t>
            </a:r>
            <a:r>
              <a:rPr lang="fr-BE" dirty="0"/>
              <a:t> » </a:t>
            </a:r>
            <a:r>
              <a:rPr lang="fr-BE" dirty="0" err="1"/>
              <a:t>double-click</a:t>
            </a:r>
            <a:r>
              <a:rPr lang="fr-BE" dirty="0"/>
              <a:t> : displays the « </a:t>
            </a:r>
            <a:r>
              <a:rPr lang="fr-BE" dirty="0" err="1"/>
              <a:t>Products</a:t>
            </a:r>
            <a:r>
              <a:rPr lang="fr-BE" dirty="0"/>
              <a:t> »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belong</a:t>
            </a:r>
            <a:r>
              <a:rPr lang="fr-BE" dirty="0"/>
              <a:t> to </a:t>
            </a:r>
            <a:r>
              <a:rPr lang="fr-BE" dirty="0" err="1"/>
              <a:t>this</a:t>
            </a:r>
            <a:r>
              <a:rPr lang="fr-BE" dirty="0"/>
              <a:t> « </a:t>
            </a:r>
            <a:r>
              <a:rPr lang="fr-BE" dirty="0" err="1"/>
              <a:t>Category</a:t>
            </a:r>
            <a:r>
              <a:rPr lang="fr-BE" dirty="0"/>
              <a:t> »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18012-7886-484F-8378-72E9FBA1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3A9BEA-E475-4C53-88E8-D4E7BA6016C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DC48AB-A560-4EAE-A36F-9FF779A3C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452" y="4396034"/>
            <a:ext cx="4382140" cy="2461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73864A-A20A-47DF-A0BF-51C47C84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345" y="4396034"/>
            <a:ext cx="3270579" cy="2412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75DDCD-832C-4FD3-985A-0C2A763FB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96034"/>
            <a:ext cx="15049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00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AAF23-67E1-4185-8F0C-1A926C1BC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or </a:t>
            </a:r>
            <a:r>
              <a:rPr lang="fr-BE" dirty="0" err="1"/>
              <a:t>Entity</a:t>
            </a:r>
            <a:r>
              <a:rPr lang="fr-BE" dirty="0"/>
              <a:t> - Data </a:t>
            </a:r>
            <a:r>
              <a:rPr lang="fr-BE" dirty="0" err="1"/>
              <a:t>Refresh</a:t>
            </a:r>
            <a:r>
              <a:rPr lang="fr-BE" dirty="0"/>
              <a:t> </a:t>
            </a:r>
            <a:r>
              <a:rPr lang="fr-BE" dirty="0" err="1"/>
              <a:t>Requirements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0E82D-8692-4203-9F37-1C1516082393}"/>
              </a:ext>
            </a:extLst>
          </p:cNvPr>
          <p:cNvSpPr txBox="1"/>
          <p:nvPr/>
        </p:nvSpPr>
        <p:spPr>
          <a:xfrm>
            <a:off x="838200" y="1107831"/>
            <a:ext cx="10137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Sometimes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necessary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screen </a:t>
            </a:r>
            <a:r>
              <a:rPr lang="fr-BE" dirty="0" err="1"/>
              <a:t>using</a:t>
            </a:r>
            <a:r>
              <a:rPr lang="fr-BE" dirty="0"/>
              <a:t> the « Browser Page </a:t>
            </a:r>
            <a:r>
              <a:rPr lang="fr-BE" dirty="0" err="1"/>
              <a:t>Reload</a:t>
            </a:r>
            <a:r>
              <a:rPr lang="fr-BE" dirty="0"/>
              <a:t> » </a:t>
            </a:r>
            <a:r>
              <a:rPr lang="fr-BE" dirty="0" err="1"/>
              <a:t>button</a:t>
            </a:r>
            <a:r>
              <a:rPr lang="fr-BE" dirty="0"/>
              <a:t> or the relevant menu item (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below</a:t>
            </a:r>
            <a:r>
              <a:rPr lang="fr-BE" dirty="0"/>
              <a:t>).</a:t>
            </a:r>
          </a:p>
          <a:p>
            <a:endParaRPr lang="fr-BE" dirty="0"/>
          </a:p>
          <a:p>
            <a:r>
              <a:rPr lang="fr-BE" dirty="0"/>
              <a:t>This </a:t>
            </a:r>
            <a:r>
              <a:rPr lang="fr-BE" dirty="0" err="1"/>
              <a:t>may</a:t>
            </a:r>
            <a:r>
              <a:rPr lang="fr-BE" dirty="0"/>
              <a:t> </a:t>
            </a:r>
            <a:r>
              <a:rPr lang="fr-BE" dirty="0" err="1"/>
              <a:t>happen</a:t>
            </a:r>
            <a:r>
              <a:rPr lang="fr-BE" dirty="0"/>
              <a:t> e.g.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the case of « </a:t>
            </a:r>
            <a:r>
              <a:rPr lang="fr-BE" dirty="0" err="1"/>
              <a:t>Switching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« Item » </a:t>
            </a:r>
            <a:r>
              <a:rPr lang="fr-BE" dirty="0" err="1"/>
              <a:t>view</a:t>
            </a:r>
            <a:r>
              <a:rPr lang="fr-BE" dirty="0"/>
              <a:t> to « List » </a:t>
            </a:r>
            <a:r>
              <a:rPr lang="fr-BE" dirty="0" err="1"/>
              <a:t>view</a:t>
            </a:r>
            <a:r>
              <a:rPr lang="fr-BE" dirty="0"/>
              <a:t>. For instance, </a:t>
            </a:r>
            <a:r>
              <a:rPr lang="fr-BE" dirty="0" err="1"/>
              <a:t>when</a:t>
            </a:r>
            <a:r>
              <a:rPr lang="fr-BE" dirty="0"/>
              <a:t> state information in a « Sales </a:t>
            </a:r>
            <a:r>
              <a:rPr lang="fr-BE" dirty="0" err="1"/>
              <a:t>Order</a:t>
            </a:r>
            <a:r>
              <a:rPr lang="fr-BE" dirty="0"/>
              <a:t> », e.g. « Draft », has been </a:t>
            </a:r>
            <a:r>
              <a:rPr lang="fr-BE" dirty="0" err="1"/>
              <a:t>changed</a:t>
            </a:r>
            <a:r>
              <a:rPr lang="fr-BE" dirty="0"/>
              <a:t> in the « Item »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might</a:t>
            </a:r>
            <a:r>
              <a:rPr lang="fr-BE" dirty="0"/>
              <a:t> </a:t>
            </a:r>
            <a:r>
              <a:rPr lang="fr-BE" dirty="0" err="1"/>
              <a:t>incorrectly</a:t>
            </a:r>
            <a:r>
              <a:rPr lang="fr-BE" dirty="0"/>
              <a:t> </a:t>
            </a:r>
            <a:r>
              <a:rPr lang="fr-BE" dirty="0" err="1"/>
              <a:t>persist</a:t>
            </a:r>
            <a:r>
              <a:rPr lang="fr-BE" dirty="0"/>
              <a:t> in the « List » </a:t>
            </a:r>
            <a:r>
              <a:rPr lang="fr-BE" dirty="0" err="1"/>
              <a:t>view</a:t>
            </a:r>
            <a:r>
              <a:rPr lang="fr-BE" dirty="0"/>
              <a:t> </a:t>
            </a:r>
            <a:r>
              <a:rPr lang="fr-BE" dirty="0" err="1"/>
              <a:t>though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has </a:t>
            </a:r>
            <a:r>
              <a:rPr lang="fr-BE" dirty="0" err="1"/>
              <a:t>evolved</a:t>
            </a:r>
            <a:r>
              <a:rPr lang="fr-BE" dirty="0"/>
              <a:t> e.g. to « </a:t>
            </a:r>
            <a:r>
              <a:rPr lang="fr-BE" dirty="0" err="1"/>
              <a:t>Confirmed</a:t>
            </a:r>
            <a:r>
              <a:rPr lang="fr-BE" dirty="0"/>
              <a:t> ». 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case of </a:t>
            </a:r>
            <a:r>
              <a:rPr lang="fr-BE" dirty="0" err="1"/>
              <a:t>updating</a:t>
            </a:r>
            <a:r>
              <a:rPr lang="fr-BE" dirty="0"/>
              <a:t> the « List of Product » </a:t>
            </a:r>
            <a:r>
              <a:rPr lang="fr-BE" dirty="0" err="1"/>
              <a:t>sold</a:t>
            </a:r>
            <a:r>
              <a:rPr lang="fr-BE" dirty="0"/>
              <a:t> by a « Supplier »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displaying</a:t>
            </a:r>
            <a:r>
              <a:rPr lang="fr-BE" dirty="0"/>
              <a:t> the « Product » to show the « List of </a:t>
            </a:r>
            <a:r>
              <a:rPr lang="fr-BE" dirty="0" err="1"/>
              <a:t>Suppliers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case of </a:t>
            </a:r>
            <a:r>
              <a:rPr lang="fr-BE" dirty="0" err="1"/>
              <a:t>adding</a:t>
            </a:r>
            <a:r>
              <a:rPr lang="fr-BE" dirty="0"/>
              <a:t> a « Product Variant » in the « List of Variants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necessary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« Product » </a:t>
            </a:r>
            <a:r>
              <a:rPr lang="fr-BE" dirty="0" err="1"/>
              <a:t>itself</a:t>
            </a:r>
            <a:r>
              <a:rPr lang="fr-BE" dirty="0"/>
              <a:t> to </a:t>
            </a:r>
            <a:r>
              <a:rPr lang="fr-BE" dirty="0" err="1"/>
              <a:t>take</a:t>
            </a:r>
            <a:r>
              <a:rPr lang="fr-BE" dirty="0"/>
              <a:t> the variant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account</a:t>
            </a:r>
            <a:r>
              <a:rPr lang="fr-BE" dirty="0"/>
              <a:t> on the screen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9F4FE-9A35-4BCE-B72C-3A86B1C7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569" y="5192872"/>
            <a:ext cx="4451033" cy="635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DEE47-4C4F-478B-8E46-EC62F64B1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785" y="5067387"/>
            <a:ext cx="2005011" cy="88683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7888-7EAF-4420-8D35-199C61A5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FD2EE9-B8A7-4AB0-BF26-2E87B658F3E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62742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91B21-1135-42D4-9B98-F401353D1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6D005-4011-4792-B6E3-AC3CE32F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420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09FB-C1A5-4569-88F6-409F4B4E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0E82D-8692-4203-9F37-1C1516082393}"/>
              </a:ext>
            </a:extLst>
          </p:cNvPr>
          <p:cNvSpPr txBox="1"/>
          <p:nvPr/>
        </p:nvSpPr>
        <p:spPr>
          <a:xfrm>
            <a:off x="838200" y="967572"/>
            <a:ext cx="10137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« Application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implemented</a:t>
            </a:r>
            <a:r>
              <a:rPr lang="fr-BE" dirty="0"/>
              <a:t> by « Modules » </a:t>
            </a:r>
            <a:r>
              <a:rPr lang="fr-BE" dirty="0" err="1"/>
              <a:t>that</a:t>
            </a:r>
            <a:r>
              <a:rPr lang="fr-BE" dirty="0"/>
              <a:t> use « </a:t>
            </a:r>
            <a:r>
              <a:rPr lang="fr-BE" dirty="0" err="1"/>
              <a:t>Database</a:t>
            </a:r>
            <a:r>
              <a:rPr lang="fr-BE" dirty="0"/>
              <a:t> Tables » and « Files » </a:t>
            </a:r>
            <a:r>
              <a:rPr lang="fr-BE" dirty="0" err="1"/>
              <a:t>optionally</a:t>
            </a:r>
            <a:r>
              <a:rPr lang="fr-BE" dirty="0"/>
              <a:t>.</a:t>
            </a:r>
            <a:br>
              <a:rPr lang="fr-BE" dirty="0"/>
            </a:br>
            <a:r>
              <a:rPr lang="fr-BE" dirty="0"/>
              <a:t>Modules are not </a:t>
            </a:r>
            <a:r>
              <a:rPr lang="fr-BE" i="1" dirty="0" err="1"/>
              <a:t>explicitly</a:t>
            </a:r>
            <a:r>
              <a:rPr lang="fr-BE" dirty="0"/>
              <a:t> </a:t>
            </a:r>
            <a:r>
              <a:rPr lang="fr-BE" dirty="0" err="1"/>
              <a:t>grouped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areas.</a:t>
            </a:r>
          </a:p>
          <a:p>
            <a:endParaRPr lang="fr-BE" dirty="0"/>
          </a:p>
          <a:p>
            <a:r>
              <a:rPr lang="fr-BE" dirty="0" err="1"/>
              <a:t>Initially</a:t>
            </a:r>
            <a:r>
              <a:rPr lang="fr-BE" dirty="0"/>
              <a:t>, all but </a:t>
            </a:r>
            <a:r>
              <a:rPr lang="fr-BE" dirty="0" err="1"/>
              <a:t>two</a:t>
            </a:r>
            <a:r>
              <a:rPr lang="fr-BE" dirty="0"/>
              <a:t> modules (« </a:t>
            </a:r>
            <a:r>
              <a:rPr lang="fr-BE" dirty="0" err="1"/>
              <a:t>ir</a:t>
            </a:r>
            <a:r>
              <a:rPr lang="fr-BE" dirty="0"/>
              <a:t> » &amp; « </a:t>
            </a:r>
            <a:r>
              <a:rPr lang="fr-BE" dirty="0" err="1"/>
              <a:t>res</a:t>
            </a:r>
            <a:r>
              <a:rPr lang="fr-BE" dirty="0"/>
              <a:t> ») are </a:t>
            </a:r>
            <a:r>
              <a:rPr lang="fr-BE" dirty="0" err="1"/>
              <a:t>inactivated</a:t>
            </a:r>
            <a:r>
              <a:rPr lang="fr-BE" dirty="0"/>
              <a:t> :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below</a:t>
            </a:r>
            <a:r>
              <a:rPr lang="fr-BE" dirty="0"/>
              <a:t>.</a:t>
            </a:r>
            <a:br>
              <a:rPr lang="fr-BE" dirty="0"/>
            </a:br>
            <a:br>
              <a:rPr lang="fr-BE" dirty="0"/>
            </a:br>
            <a:r>
              <a:rPr lang="fr-BE" dirty="0"/>
              <a:t>The activation relies </a:t>
            </a:r>
            <a:r>
              <a:rPr lang="fr-BE" dirty="0" err="1"/>
              <a:t>technically</a:t>
            </a:r>
            <a:r>
              <a:rPr lang="fr-BE" dirty="0"/>
              <a:t>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Either</a:t>
            </a:r>
            <a:r>
              <a:rPr lang="fr-BE" dirty="0"/>
              <a:t> on the usage of </a:t>
            </a:r>
            <a:r>
              <a:rPr lang="fr-BE" dirty="0" err="1"/>
              <a:t>wizards</a:t>
            </a:r>
            <a:r>
              <a:rPr lang="fr-BE" dirty="0"/>
              <a:t> and a </a:t>
            </a:r>
            <a:r>
              <a:rPr lang="fr-BE" dirty="0" err="1"/>
              <a:t>mutual</a:t>
            </a:r>
            <a:r>
              <a:rPr lang="fr-BE" dirty="0"/>
              <a:t> </a:t>
            </a:r>
            <a:r>
              <a:rPr lang="fr-BE" dirty="0" err="1"/>
              <a:t>dependency</a:t>
            </a:r>
            <a:r>
              <a:rPr lang="fr-BE" dirty="0"/>
              <a:t> </a:t>
            </a:r>
            <a:r>
              <a:rPr lang="fr-BE" dirty="0" err="1"/>
              <a:t>mechanism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Or </a:t>
            </a:r>
            <a:r>
              <a:rPr lang="fr-BE" dirty="0" err="1"/>
              <a:t>based</a:t>
            </a:r>
            <a:r>
              <a:rPr lang="fr-BE" dirty="0"/>
              <a:t> on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by </a:t>
            </a:r>
            <a:r>
              <a:rPr lang="fr-BE" dirty="0" err="1"/>
              <a:t>grouping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based</a:t>
            </a:r>
            <a:r>
              <a:rPr lang="fr-BE" dirty="0"/>
              <a:t> on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prefix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r>
              <a:rPr lang="fr-BE" dirty="0" err="1"/>
              <a:t>When</a:t>
            </a:r>
            <a:r>
              <a:rPr lang="fr-BE" dirty="0"/>
              <a:t> modules are </a:t>
            </a:r>
            <a:r>
              <a:rPr lang="fr-BE" dirty="0" err="1"/>
              <a:t>activated</a:t>
            </a:r>
            <a:r>
              <a:rPr lang="fr-BE" dirty="0"/>
              <a:t>,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database</a:t>
            </a:r>
            <a:r>
              <a:rPr lang="fr-BE" dirty="0"/>
              <a:t> tables </a:t>
            </a:r>
            <a:r>
              <a:rPr lang="fr-BE" dirty="0" err="1"/>
              <a:t>they</a:t>
            </a:r>
            <a:r>
              <a:rPr lang="fr-BE" dirty="0"/>
              <a:t> use are </a:t>
            </a:r>
            <a:r>
              <a:rPr lang="fr-BE" dirty="0" err="1"/>
              <a:t>created</a:t>
            </a:r>
            <a:r>
              <a:rPr lang="fr-BE" dirty="0"/>
              <a:t> if </a:t>
            </a:r>
            <a:r>
              <a:rPr lang="fr-BE" dirty="0" err="1"/>
              <a:t>required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menu items are </a:t>
            </a:r>
            <a:r>
              <a:rPr lang="fr-BE" dirty="0" err="1"/>
              <a:t>added</a:t>
            </a:r>
            <a:r>
              <a:rPr lang="fr-BE" dirty="0"/>
              <a:t> in the </a:t>
            </a:r>
            <a:r>
              <a:rPr lang="fr-BE" dirty="0" err="1"/>
              <a:t>Tree</a:t>
            </a:r>
            <a:r>
              <a:rPr lang="fr-BE" dirty="0"/>
              <a:t> on the </a:t>
            </a:r>
            <a:r>
              <a:rPr lang="fr-BE" dirty="0" err="1"/>
              <a:t>left</a:t>
            </a:r>
            <a:r>
              <a:rPr lang="fr-BE" dirty="0"/>
              <a:t> of the screen.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7888-7EAF-4420-8D35-199C61A5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23BEC-4B6A-4498-97A3-B9496962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93786"/>
            <a:ext cx="5989930" cy="23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62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07A2CE-B5A4-4752-BBB4-238479E9A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A5CA46-5225-4476-AD1E-38BF624B6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897"/>
            <a:ext cx="12058650" cy="491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3A2D36-0E4D-4325-8D63-858BB1D94792}"/>
              </a:ext>
            </a:extLst>
          </p:cNvPr>
          <p:cNvSpPr txBox="1"/>
          <p:nvPr/>
        </p:nvSpPr>
        <p:spPr>
          <a:xfrm>
            <a:off x="838200" y="808695"/>
            <a:ext cx="1037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- </a:t>
            </a:r>
            <a:r>
              <a:rPr lang="fr-BE" dirty="0" err="1"/>
              <a:t>Tryton</a:t>
            </a:r>
            <a:r>
              <a:rPr lang="fr-BE" dirty="0"/>
              <a:t> </a:t>
            </a:r>
            <a:r>
              <a:rPr lang="fr-BE" dirty="0" err="1"/>
              <a:t>optimizes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by </a:t>
            </a:r>
            <a:r>
              <a:rPr lang="fr-BE" dirty="0" err="1"/>
              <a:t>requiring</a:t>
            </a:r>
            <a:r>
              <a:rPr lang="fr-BE" dirty="0"/>
              <a:t> activation of application modules.</a:t>
            </a:r>
          </a:p>
          <a:p>
            <a:r>
              <a:rPr lang="fr-BE" dirty="0"/>
              <a:t>-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progress</a:t>
            </a:r>
            <a:r>
              <a:rPr lang="fr-BE" dirty="0"/>
              <a:t> </a:t>
            </a:r>
            <a:r>
              <a:rPr lang="fr-BE" dirty="0" err="1"/>
              <a:t>instead</a:t>
            </a:r>
            <a:r>
              <a:rPr lang="fr-BE" dirty="0"/>
              <a:t> of </a:t>
            </a:r>
            <a:r>
              <a:rPr lang="fr-BE" dirty="0" err="1"/>
              <a:t>activating</a:t>
            </a:r>
            <a:r>
              <a:rPr lang="fr-BE" dirty="0"/>
              <a:t> all modules at once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2AF14-9326-4709-AAE8-CB7A6929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68109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	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89ACA-8B1E-47F5-9D47-C8912781B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389" y="37938"/>
            <a:ext cx="288661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3895E2-0DEC-42F0-AFC5-BD3BCBA5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539" y="37938"/>
            <a:ext cx="3028950" cy="4181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83F1C3-26F4-400D-8D62-FF5C890D19B6}"/>
              </a:ext>
            </a:extLst>
          </p:cNvPr>
          <p:cNvSpPr txBox="1"/>
          <p:nvPr/>
        </p:nvSpPr>
        <p:spPr>
          <a:xfrm>
            <a:off x="838200" y="1045781"/>
            <a:ext cx="4586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Growing </a:t>
            </a:r>
            <a:r>
              <a:rPr lang="fr-BE" dirty="0" err="1"/>
              <a:t>list</a:t>
            </a:r>
            <a:r>
              <a:rPr lang="fr-BE" dirty="0"/>
              <a:t> of menu items : initial &amp; final </a:t>
            </a:r>
            <a:r>
              <a:rPr lang="fr-BE" dirty="0" err="1"/>
              <a:t>list</a:t>
            </a:r>
            <a:r>
              <a:rPr lang="fr-BE" dirty="0"/>
              <a:t> of menu items as modules are </a:t>
            </a:r>
            <a:r>
              <a:rPr lang="fr-BE" dirty="0" err="1"/>
              <a:t>being</a:t>
            </a:r>
            <a:r>
              <a:rPr lang="fr-BE" dirty="0"/>
              <a:t> </a:t>
            </a:r>
            <a:r>
              <a:rPr lang="fr-BE" dirty="0" err="1"/>
              <a:t>installed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9388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	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24E0ABA0-FBF8-40C8-B41C-3BCD13D3CFC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206229"/>
          <a:ext cx="10620983" cy="2992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9987">
                  <a:extLst>
                    <a:ext uri="{9D8B030D-6E8A-4147-A177-3AD203B41FA5}">
                      <a16:colId xmlns:a16="http://schemas.microsoft.com/office/drawing/2014/main" val="315903861"/>
                    </a:ext>
                  </a:extLst>
                </a:gridCol>
                <a:gridCol w="3326860">
                  <a:extLst>
                    <a:ext uri="{9D8B030D-6E8A-4147-A177-3AD203B41FA5}">
                      <a16:colId xmlns:a16="http://schemas.microsoft.com/office/drawing/2014/main" val="1116967076"/>
                    </a:ext>
                  </a:extLst>
                </a:gridCol>
                <a:gridCol w="3424136">
                  <a:extLst>
                    <a:ext uri="{9D8B030D-6E8A-4147-A177-3AD203B41FA5}">
                      <a16:colId xmlns:a16="http://schemas.microsoft.com/office/drawing/2014/main" val="3461552814"/>
                    </a:ext>
                  </a:extLst>
                </a:gridCol>
              </a:tblGrid>
              <a:tr h="322789">
                <a:tc>
                  <a:txBody>
                    <a:bodyPr/>
                    <a:lstStyle/>
                    <a:p>
                      <a:r>
                        <a:rPr lang="fr-BE" dirty="0" err="1"/>
                        <a:t>Entity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Module activation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User handling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51792"/>
                  </a:ext>
                </a:extLst>
              </a:tr>
              <a:tr h="431909">
                <a:tc>
                  <a:txBody>
                    <a:bodyPr/>
                    <a:lstStyle/>
                    <a:p>
                      <a:r>
                        <a:rPr lang="fr-BE" dirty="0"/>
                        <a:t>Product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product</a:t>
                      </a:r>
                      <a:r>
                        <a:rPr lang="fr-BE" dirty="0"/>
                        <a:t>-*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Creating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product</a:t>
                      </a:r>
                      <a:r>
                        <a:rPr lang="fr-BE" dirty="0"/>
                        <a:t> &amp; variants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06741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/>
                        <a:t>Party </a:t>
                      </a:r>
                      <a:r>
                        <a:rPr lang="fr-BE" dirty="0" err="1"/>
                        <a:t>associated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with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Purchase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purchase</a:t>
                      </a:r>
                      <a:r>
                        <a:rPr lang="fr-BE" dirty="0"/>
                        <a:t>-*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Creating</a:t>
                      </a:r>
                      <a:r>
                        <a:rPr lang="fr-BE" dirty="0"/>
                        <a:t> supplier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599453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/>
                        <a:t>Supplier </a:t>
                      </a:r>
                      <a:r>
                        <a:rPr lang="fr-BE" dirty="0" err="1"/>
                        <a:t>Invoice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019489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/>
                        <a:t>Supplier </a:t>
                      </a:r>
                      <a:r>
                        <a:rPr lang="fr-BE" dirty="0" err="1"/>
                        <a:t>Shipment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stock-*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62503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 err="1"/>
                        <a:t>Purchase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purchase</a:t>
                      </a:r>
                      <a:r>
                        <a:rPr lang="fr-BE" dirty="0"/>
                        <a:t>-*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Creating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purchase</a:t>
                      </a:r>
                      <a:r>
                        <a:rPr lang="fr-BE" dirty="0"/>
                        <a:t> </a:t>
                      </a:r>
                      <a:r>
                        <a:rPr lang="fr-BE" dirty="0" err="1"/>
                        <a:t>order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344737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/>
                        <a:t>Supplier </a:t>
                      </a:r>
                      <a:r>
                        <a:rPr lang="fr-BE" dirty="0" err="1"/>
                        <a:t>Shipment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Creating</a:t>
                      </a:r>
                      <a:r>
                        <a:rPr lang="fr-BE" dirty="0"/>
                        <a:t> supplier </a:t>
                      </a:r>
                      <a:r>
                        <a:rPr lang="fr-BE" dirty="0" err="1"/>
                        <a:t>shipment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334553"/>
                  </a:ext>
                </a:extLst>
              </a:tr>
              <a:tr h="3272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/>
                        <a:t>Supplier </a:t>
                      </a:r>
                      <a:r>
                        <a:rPr lang="fr-BE" dirty="0" err="1"/>
                        <a:t>Invoice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err="1"/>
                        <a:t>Creating</a:t>
                      </a:r>
                      <a:r>
                        <a:rPr lang="fr-BE" dirty="0"/>
                        <a:t> supplier </a:t>
                      </a:r>
                      <a:r>
                        <a:rPr lang="fr-BE" dirty="0" err="1"/>
                        <a:t>invoice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84769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3FFE449-B626-4233-A8BF-CA5142122DF7}"/>
              </a:ext>
            </a:extLst>
          </p:cNvPr>
          <p:cNvSpPr txBox="1"/>
          <p:nvPr/>
        </p:nvSpPr>
        <p:spPr>
          <a:xfrm>
            <a:off x="838200" y="4835797"/>
            <a:ext cx="561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intent</a:t>
            </a:r>
            <a:r>
              <a:rPr lang="fr-BE" dirty="0"/>
              <a:t> of module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derived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name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5091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Basic Configuration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75943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5C2CE-FBDC-43D2-86A8-F1A8B102E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7785E-CE16-49EF-BDC1-888E75E717C9}"/>
              </a:ext>
            </a:extLst>
          </p:cNvPr>
          <p:cNvSpPr txBox="1"/>
          <p:nvPr/>
        </p:nvSpPr>
        <p:spPr>
          <a:xfrm>
            <a:off x="838200" y="901646"/>
            <a:ext cx="10038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examining</a:t>
            </a:r>
            <a:r>
              <a:rPr lang="fr-BE" dirty="0"/>
              <a:t> the </a:t>
            </a:r>
            <a:r>
              <a:rPr lang="fr-BE" dirty="0" err="1"/>
              <a:t>typical</a:t>
            </a:r>
            <a:r>
              <a:rPr lang="fr-BE" dirty="0"/>
              <a:t> ERP transactions like « Sales », etc.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activate</a:t>
            </a:r>
            <a:r>
              <a:rPr lang="fr-BE" dirty="0"/>
              <a:t> modules </a:t>
            </a:r>
            <a:r>
              <a:rPr lang="fr-BE" dirty="0" err="1"/>
              <a:t>that</a:t>
            </a:r>
            <a:r>
              <a:rPr lang="fr-BE" dirty="0"/>
              <a:t> support the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link</a:t>
            </a:r>
            <a:r>
              <a:rPr lang="fr-BE" dirty="0"/>
              <a:t> </a:t>
            </a:r>
            <a:r>
              <a:rPr lang="fr-BE" dirty="0" err="1"/>
              <a:t>refers</a:t>
            </a:r>
            <a:r>
              <a:rPr lang="fr-BE" dirty="0"/>
              <a:t> to official documentation about a « basic </a:t>
            </a:r>
            <a:r>
              <a:rPr lang="fr-BE" dirty="0" err="1"/>
              <a:t>configuation</a:t>
            </a:r>
            <a:r>
              <a:rPr lang="fr-BE" dirty="0"/>
              <a:t> » :</a:t>
            </a:r>
            <a:br>
              <a:rPr lang="fr-BE" dirty="0"/>
            </a:br>
            <a:r>
              <a:rPr lang="en-US" dirty="0">
                <a:hlinkClick r:id="rId2"/>
              </a:rPr>
              <a:t>https://tryton-administration-manual.readthedocs.io/en/latest/basic_config.html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E2C7C-3A26-457A-9BF7-1B0EC49B694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3622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&amp; « Currency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30938-4A66-40D7-962D-22A70751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414" y="-12046"/>
            <a:ext cx="207226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854C8B-ABC1-48DB-A880-6863BDD70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825" y="-12046"/>
            <a:ext cx="14001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94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2C8CD-B143-4F43-8111-35D557A6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B4A0B-2676-424F-BA1C-BD9A5454A9EE}"/>
              </a:ext>
            </a:extLst>
          </p:cNvPr>
          <p:cNvSpPr txBox="1"/>
          <p:nvPr/>
        </p:nvSpPr>
        <p:spPr>
          <a:xfrm>
            <a:off x="838200" y="932330"/>
            <a:ext cx="106993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TRYTON </a:t>
            </a:r>
            <a:r>
              <a:rPr lang="fr-BE" dirty="0" err="1"/>
              <a:t>database</a:t>
            </a:r>
            <a:r>
              <a:rPr lang="fr-BE" dirty="0"/>
              <a:t> and application </a:t>
            </a:r>
            <a:r>
              <a:rPr lang="fr-BE" dirty="0" err="1"/>
              <a:t>contain</a:t>
            </a:r>
            <a:r>
              <a:rPr lang="fr-BE" dirty="0"/>
              <a:t> minimal </a:t>
            </a:r>
            <a:r>
              <a:rPr lang="fr-BE" dirty="0" err="1"/>
              <a:t>database</a:t>
            </a:r>
            <a:r>
              <a:rPr lang="fr-BE" dirty="0"/>
              <a:t> tables and application modules.</a:t>
            </a:r>
            <a:br>
              <a:rPr lang="fr-BE" dirty="0"/>
            </a:br>
            <a:br>
              <a:rPr lang="fr-BE" dirty="0"/>
            </a:br>
            <a:r>
              <a:rPr lang="fr-BE" dirty="0"/>
              <a:t>« Countries » and « </a:t>
            </a:r>
            <a:r>
              <a:rPr lang="fr-BE" dirty="0" err="1"/>
              <a:t>Currencies</a:t>
            </a:r>
            <a:r>
              <a:rPr lang="fr-BE" dirty="0"/>
              <a:t> » are </a:t>
            </a:r>
            <a:r>
              <a:rPr lang="fr-BE" dirty="0" err="1"/>
              <a:t>extensively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. </a:t>
            </a:r>
            <a:r>
              <a:rPr lang="fr-BE" dirty="0" err="1"/>
              <a:t>Hence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to :</a:t>
            </a:r>
          </a:p>
          <a:p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 err="1"/>
              <a:t>Activate</a:t>
            </a:r>
            <a:r>
              <a:rPr lang="fr-BE" dirty="0"/>
              <a:t> the </a:t>
            </a:r>
            <a:r>
              <a:rPr lang="fr-BE" dirty="0" err="1"/>
              <a:t>corresponding</a:t>
            </a:r>
            <a:r>
              <a:rPr lang="fr-BE" dirty="0"/>
              <a:t> application modules </a:t>
            </a:r>
            <a:r>
              <a:rPr lang="fr-BE" dirty="0" err="1"/>
              <a:t>thereby</a:t>
            </a:r>
            <a:r>
              <a:rPr lang="fr-BE" dirty="0"/>
              <a:t> </a:t>
            </a:r>
            <a:r>
              <a:rPr lang="fr-BE" dirty="0" err="1"/>
              <a:t>also</a:t>
            </a:r>
            <a:r>
              <a:rPr lang="fr-BE" dirty="0"/>
              <a:t> </a:t>
            </a:r>
            <a:r>
              <a:rPr lang="fr-BE" dirty="0" err="1"/>
              <a:t>creating</a:t>
            </a:r>
            <a:r>
              <a:rPr lang="fr-BE" dirty="0"/>
              <a:t> the </a:t>
            </a:r>
            <a:r>
              <a:rPr lang="fr-BE" dirty="0" err="1"/>
              <a:t>required</a:t>
            </a:r>
            <a:r>
              <a:rPr lang="fr-BE" dirty="0"/>
              <a:t> tables in the </a:t>
            </a:r>
            <a:r>
              <a:rPr lang="fr-BE" dirty="0" err="1"/>
              <a:t>database</a:t>
            </a:r>
            <a:r>
              <a:rPr lang="fr-BE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 err="1"/>
              <a:t>Load</a:t>
            </a:r>
            <a:r>
              <a:rPr lang="fr-BE" dirty="0"/>
              <a:t> the </a:t>
            </a:r>
            <a:r>
              <a:rPr lang="fr-BE" dirty="0" err="1"/>
              <a:t>created</a:t>
            </a:r>
            <a:r>
              <a:rPr lang="fr-BE" dirty="0"/>
              <a:t> tables </a:t>
            </a:r>
            <a:r>
              <a:rPr lang="fr-BE" dirty="0" err="1"/>
              <a:t>with</a:t>
            </a:r>
            <a:r>
              <a:rPr lang="fr-BE" dirty="0"/>
              <a:t> ISO </a:t>
            </a:r>
            <a:r>
              <a:rPr lang="fr-BE" dirty="0" err="1"/>
              <a:t>normalised</a:t>
            </a:r>
            <a:r>
              <a:rPr lang="fr-BE" dirty="0"/>
              <a:t> « Currency » and « Country » data</a:t>
            </a:r>
          </a:p>
          <a:p>
            <a:pPr marL="342900" indent="-342900">
              <a:buFont typeface="+mj-lt"/>
              <a:buAutoNum type="arabicPeriod"/>
            </a:pPr>
            <a:endParaRPr lang="fr-BE" dirty="0"/>
          </a:p>
          <a:p>
            <a:r>
              <a:rPr lang="fr-BE" dirty="0" err="1"/>
              <a:t>Finally</a:t>
            </a:r>
            <a:r>
              <a:rPr lang="fr-BE" dirty="0"/>
              <a:t>, for </a:t>
            </a:r>
            <a:r>
              <a:rPr lang="fr-BE" dirty="0" err="1"/>
              <a:t>each</a:t>
            </a:r>
            <a:r>
              <a:rPr lang="fr-BE" dirty="0"/>
              <a:t> « Currency » of use in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operations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To set the « Rate » </a:t>
            </a:r>
            <a:r>
              <a:rPr lang="fr-BE" dirty="0" err="1"/>
              <a:t>property</a:t>
            </a:r>
            <a:r>
              <a:rPr lang="fr-BE" dirty="0"/>
              <a:t> to 1.0 for a « Reference Currency  » ; </a:t>
            </a:r>
            <a:r>
              <a:rPr lang="fr-BE" dirty="0" err="1"/>
              <a:t>f.i</a:t>
            </a:r>
            <a:r>
              <a:rPr lang="fr-BE" dirty="0"/>
              <a:t>. « EUR rate » = 1.0</a:t>
            </a:r>
          </a:p>
          <a:p>
            <a:pPr marL="285750" indent="-285750">
              <a:buFontTx/>
              <a:buChar char="-"/>
            </a:pPr>
            <a:r>
              <a:rPr lang="fr-BE" dirty="0"/>
              <a:t>To set the « Rate » </a:t>
            </a:r>
            <a:r>
              <a:rPr lang="fr-BE" dirty="0" err="1"/>
              <a:t>property</a:t>
            </a:r>
            <a:r>
              <a:rPr lang="fr-BE" dirty="0"/>
              <a:t> to a relative value for </a:t>
            </a:r>
            <a:r>
              <a:rPr lang="fr-BE" dirty="0" err="1"/>
              <a:t>each</a:t>
            </a:r>
            <a:r>
              <a:rPr lang="fr-BE" dirty="0"/>
              <a:t> « Relative Currency »  ; </a:t>
            </a:r>
            <a:r>
              <a:rPr lang="fr-BE" dirty="0" err="1"/>
              <a:t>f.i</a:t>
            </a:r>
            <a:r>
              <a:rPr lang="fr-BE" dirty="0"/>
              <a:t>. « USD rate » = 1.2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operates</a:t>
            </a:r>
            <a:r>
              <a:rPr lang="fr-BE" dirty="0"/>
              <a:t> in a single 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environment</a:t>
            </a:r>
            <a:r>
              <a:rPr lang="fr-BE" dirty="0"/>
              <a:t>, the « 1.0 » multiplication factor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operates</a:t>
            </a:r>
            <a:r>
              <a:rPr lang="fr-BE" dirty="0"/>
              <a:t> in a multi-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environment</a:t>
            </a:r>
            <a:r>
              <a:rPr lang="fr-BE" dirty="0"/>
              <a:t>, </a:t>
            </a:r>
            <a:r>
              <a:rPr lang="fr-BE" dirty="0" err="1"/>
              <a:t>each</a:t>
            </a:r>
            <a:r>
              <a:rPr lang="fr-BE" dirty="0"/>
              <a:t> </a:t>
            </a:r>
            <a:r>
              <a:rPr lang="fr-BE" dirty="0" err="1"/>
              <a:t>currency-related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in addition as multiplication factor 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D0C82C-5807-4D9A-B4B8-BD8F71CD44B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842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2505606" y="2141107"/>
            <a:ext cx="2760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/>
              <a:t>Initial Configuration Wizard</a:t>
            </a:r>
          </a:p>
          <a:p>
            <a:pPr algn="r"/>
            <a:r>
              <a:rPr lang="en-GB" sz="1600" b="1" dirty="0"/>
              <a:t>Operations</a:t>
            </a:r>
          </a:p>
          <a:p>
            <a:pPr algn="r"/>
            <a:r>
              <a:rPr lang="en-GB" sz="1600" b="1" dirty="0"/>
              <a:t>Modules</a:t>
            </a:r>
          </a:p>
          <a:p>
            <a:pPr algn="r"/>
            <a:r>
              <a:rPr lang="en-GB" sz="1600" b="1" dirty="0"/>
              <a:t>Basic Configuration</a:t>
            </a:r>
          </a:p>
          <a:p>
            <a:pPr algn="r"/>
            <a:r>
              <a:rPr lang="en-GB" sz="1600" b="1" dirty="0"/>
              <a:t>Country &amp; Currency</a:t>
            </a:r>
          </a:p>
          <a:p>
            <a:pPr algn="r"/>
            <a:r>
              <a:rPr lang="en-GB" sz="1600" b="1" dirty="0"/>
              <a:t>Party &amp; Company &amp; Employee</a:t>
            </a:r>
          </a:p>
          <a:p>
            <a:pPr algn="r"/>
            <a:r>
              <a:rPr lang="en-GB" sz="1600" b="1" dirty="0"/>
              <a:t>User</a:t>
            </a:r>
          </a:p>
          <a:p>
            <a:pPr algn="r"/>
            <a:r>
              <a:rPr lang="en-GB" sz="1600" b="1" dirty="0"/>
              <a:t>Accounting</a:t>
            </a:r>
          </a:p>
          <a:p>
            <a:pPr algn="r"/>
            <a:r>
              <a:rPr lang="en-GB" sz="1600" b="1" dirty="0"/>
              <a:t>Logins</a:t>
            </a:r>
            <a:endParaRPr lang="en-BE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5266389" y="2141107"/>
            <a:ext cx="5835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Performing Initial Configuration : language, user, module</a:t>
            </a:r>
          </a:p>
          <a:p>
            <a:r>
              <a:rPr lang="en-GB" sz="1600" dirty="0"/>
              <a:t>Explaining how to perform Operations</a:t>
            </a:r>
          </a:p>
          <a:p>
            <a:r>
              <a:rPr lang="en-GB" sz="1600" dirty="0"/>
              <a:t>Explaining the concept of Modules</a:t>
            </a:r>
          </a:p>
          <a:p>
            <a:r>
              <a:rPr lang="en-GB" sz="1600" dirty="0"/>
              <a:t>Basic Configuration</a:t>
            </a:r>
          </a:p>
          <a:p>
            <a:r>
              <a:rPr lang="en-GB" sz="1600" dirty="0"/>
              <a:t>Installing Country &amp; Currency</a:t>
            </a:r>
          </a:p>
          <a:p>
            <a:r>
              <a:rPr lang="en-GB" sz="1600" dirty="0"/>
              <a:t>Installing Party &amp; Company &amp; Employee</a:t>
            </a:r>
          </a:p>
          <a:p>
            <a:r>
              <a:rPr lang="en-GB" sz="1600" dirty="0"/>
              <a:t>Installing additional Users</a:t>
            </a:r>
          </a:p>
          <a:p>
            <a:r>
              <a:rPr lang="en-GB" sz="1600" dirty="0"/>
              <a:t>Activating Financial modules</a:t>
            </a:r>
          </a:p>
          <a:p>
            <a:r>
              <a:rPr lang="en-GB" sz="1600" dirty="0"/>
              <a:t>Demonstrate user privileges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BAFBB-E7DA-4C03-B86C-D4722E56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5839"/>
            <a:ext cx="11199779" cy="1453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A443BC-E647-499F-975D-CB21113AB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42055"/>
            <a:ext cx="11199779" cy="585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288AB0-6B32-4C45-BD54-55F8A170A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80492"/>
            <a:ext cx="11199779" cy="4970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8F110-0E75-44C8-9213-91C1ECA3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5DBF8-AEEA-40F3-98D9-153A1EC2F61F}"/>
              </a:ext>
            </a:extLst>
          </p:cNvPr>
          <p:cNvSpPr txBox="1"/>
          <p:nvPr/>
        </p:nvSpPr>
        <p:spPr>
          <a:xfrm>
            <a:off x="838200" y="10322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5"/>
              </a:rPr>
              <a:t>https://docs.tryton.org/projects/modules-country/en/latest/</a:t>
            </a:r>
            <a:endParaRPr lang="en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1311B0-37C8-47C8-9AB7-028DEE8AFA6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0072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C67D9-68BE-4A41-8BC0-433C84A8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76" y="1646133"/>
            <a:ext cx="11267872" cy="1600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594B47-1132-4540-81DD-234911066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89383"/>
            <a:ext cx="11197448" cy="521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B08D47-4905-4D65-871F-97EFEEF71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28383"/>
            <a:ext cx="11197448" cy="9719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13FE9-780B-43C5-8534-91D26D4F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00B9B-5A19-4EC8-BDC8-9A90A0FD2233}"/>
              </a:ext>
            </a:extLst>
          </p:cNvPr>
          <p:cNvSpPr txBox="1"/>
          <p:nvPr/>
        </p:nvSpPr>
        <p:spPr>
          <a:xfrm>
            <a:off x="838200" y="9469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>
                <a:hlinkClick r:id="rId5"/>
              </a:rPr>
              <a:t>https://docs.tryton.org/projects/modules-currency/en/latest/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01B6A3-E057-4E7F-95FF-AE180375ADA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6910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</a:t>
            </a:r>
            <a:r>
              <a:rPr lang="fr-BE" dirty="0" err="1"/>
              <a:t>Activating</a:t>
            </a:r>
            <a:r>
              <a:rPr lang="fr-BE" dirty="0"/>
              <a:t> the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88B98-1630-4C37-9D30-320ADC9A2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DE1DAB-7A3F-4582-B161-707D1B974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050" y="0"/>
            <a:ext cx="30289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89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Mark « Country » &amp; « Currency » For Activation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Execute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DBD8F-ABC0-4CDA-9004-215F168A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725" y="4015061"/>
            <a:ext cx="3374048" cy="1211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61151-50AC-4A33-9E03-802E42B78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15061"/>
            <a:ext cx="3374048" cy="1573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E15DB7-F78C-441C-B1DC-7724A3133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0300"/>
            <a:ext cx="12192000" cy="27542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02EFF-02CC-4418-A700-861DD78B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4DCC55-7C04-4D37-BD5C-3615330F9FE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1975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9A754-88BC-421B-B84C-8B528C6E43C1}"/>
              </a:ext>
            </a:extLst>
          </p:cNvPr>
          <p:cNvSpPr txBox="1"/>
          <p:nvPr/>
        </p:nvSpPr>
        <p:spPr>
          <a:xfrm>
            <a:off x="2615975" y="3659930"/>
            <a:ext cx="71408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Use TRYTON « </a:t>
            </a:r>
            <a:r>
              <a:rPr lang="fr-BE" dirty="0" err="1"/>
              <a:t>Reload</a:t>
            </a:r>
            <a:r>
              <a:rPr lang="fr-BE" dirty="0"/>
              <a:t> » </a:t>
            </a:r>
            <a:r>
              <a:rPr lang="fr-BE" dirty="0" err="1"/>
              <a:t>operation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and display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Countries » &amp; « </a:t>
            </a:r>
            <a:r>
              <a:rPr lang="fr-BE" dirty="0" err="1"/>
              <a:t>Currencies</a:t>
            </a:r>
            <a:r>
              <a:rPr lang="fr-BE" dirty="0"/>
              <a:t> » </a:t>
            </a:r>
            <a:r>
              <a:rPr lang="fr-BE" dirty="0" err="1"/>
              <a:t>appear</a:t>
            </a:r>
            <a:r>
              <a:rPr lang="fr-BE" dirty="0"/>
              <a:t> in the </a:t>
            </a:r>
            <a:r>
              <a:rPr lang="fr-BE" dirty="0" err="1"/>
              <a:t>Tree</a:t>
            </a:r>
            <a:r>
              <a:rPr lang="fr-BE" dirty="0"/>
              <a:t> Menus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clicking</a:t>
            </a:r>
            <a:r>
              <a:rPr lang="fr-BE" dirty="0"/>
              <a:t> on « Countries or « </a:t>
            </a:r>
            <a:r>
              <a:rPr lang="fr-BE" dirty="0" err="1"/>
              <a:t>Currencies</a:t>
            </a:r>
            <a:r>
              <a:rPr lang="fr-BE" dirty="0"/>
              <a:t> », the data panel </a:t>
            </a:r>
            <a:r>
              <a:rPr lang="fr-BE" dirty="0" err="1"/>
              <a:t>remains</a:t>
            </a:r>
            <a:r>
              <a:rPr lang="fr-BE" dirty="0"/>
              <a:t> </a:t>
            </a:r>
            <a:r>
              <a:rPr lang="fr-BE" dirty="0" err="1"/>
              <a:t>empty</a:t>
            </a:r>
            <a:r>
              <a:rPr lang="fr-BE" dirty="0"/>
              <a:t> :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still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load</a:t>
            </a:r>
            <a:r>
              <a:rPr lang="fr-BE" dirty="0"/>
              <a:t> the </a:t>
            </a:r>
            <a:r>
              <a:rPr lang="fr-BE" dirty="0" err="1"/>
              <a:t>database</a:t>
            </a:r>
            <a:r>
              <a:rPr lang="fr-BE" dirty="0"/>
              <a:t> tables</a:t>
            </a:r>
          </a:p>
          <a:p>
            <a:pPr marL="285750" indent="-285750">
              <a:buFontTx/>
              <a:buChar char="-"/>
            </a:pP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3055D-3104-46A6-B030-F5EF5AA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0572E-8BDD-4B30-B1A7-DDB251D5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5"/>
            <a:ext cx="8255000" cy="2700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32A649-7EB1-42AC-9061-AC179E1FC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9930"/>
            <a:ext cx="1371600" cy="29622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5CD698-495F-481E-BF72-192EFFBEE3E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4858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AFC268F-6E1B-43FD-9B15-C9B095574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162" y="139514"/>
            <a:ext cx="3171825" cy="6315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4C6E56-B632-447A-816B-4C245AB12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987" y="233177"/>
            <a:ext cx="3457575" cy="3390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78B856-0EF2-4E19-B3A3-54C9C8E57EB3}"/>
              </a:ext>
            </a:extLst>
          </p:cNvPr>
          <p:cNvSpPr txBox="1"/>
          <p:nvPr/>
        </p:nvSpPr>
        <p:spPr>
          <a:xfrm>
            <a:off x="767229" y="1052925"/>
            <a:ext cx="4596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There are 3 </a:t>
            </a:r>
            <a:r>
              <a:rPr lang="fr-BE" dirty="0" err="1"/>
              <a:t>additional</a:t>
            </a:r>
            <a:r>
              <a:rPr lang="fr-BE" dirty="0"/>
              <a:t> « country » tables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There are 2 </a:t>
            </a:r>
            <a:r>
              <a:rPr lang="fr-BE" dirty="0" err="1"/>
              <a:t>additional</a:t>
            </a:r>
            <a:r>
              <a:rPr lang="fr-BE" dirty="0"/>
              <a:t> « </a:t>
            </a:r>
            <a:r>
              <a:rPr lang="fr-BE" dirty="0" err="1"/>
              <a:t>currency</a:t>
            </a:r>
            <a:r>
              <a:rPr lang="fr-BE" dirty="0"/>
              <a:t> » tables</a:t>
            </a:r>
          </a:p>
          <a:p>
            <a:pPr marL="285750" indent="-285750">
              <a:buFontTx/>
              <a:buChar char="-"/>
            </a:pPr>
            <a:r>
              <a:rPr lang="fr-BE" dirty="0"/>
              <a:t>All tables are </a:t>
            </a:r>
            <a:r>
              <a:rPr lang="fr-BE" dirty="0" err="1"/>
              <a:t>still</a:t>
            </a:r>
            <a:r>
              <a:rPr lang="fr-BE" dirty="0"/>
              <a:t> </a:t>
            </a:r>
            <a:r>
              <a:rPr lang="fr-BE" dirty="0" err="1"/>
              <a:t>empty</a:t>
            </a:r>
            <a:endParaRPr lang="en-BE" dirty="0"/>
          </a:p>
          <a:p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34F63D-A74F-4C85-B7F1-832A1910D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FD31EF-88D2-4B99-8DCF-4749DA7A6E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dirty="0"/>
              <a:t>State « Post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1844B5-D328-4726-861B-8159501FE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79178"/>
            <a:ext cx="2857500" cy="1971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A5515E-12C0-4B56-9E2E-021BF38F8B3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7270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r>
              <a:rPr lang="fr-BE" dirty="0"/>
              <a:t> – </a:t>
            </a:r>
            <a:r>
              <a:rPr lang="fr-BE" dirty="0" err="1"/>
              <a:t>Loading</a:t>
            </a:r>
            <a:r>
              <a:rPr lang="fr-BE" dirty="0"/>
              <a:t> the Tables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8EA82-35E3-4D0E-8A82-4E34344F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8996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54C025-6939-4290-AC6C-19AA356E883F}"/>
              </a:ext>
            </a:extLst>
          </p:cNvPr>
          <p:cNvSpPr txBox="1"/>
          <p:nvPr/>
        </p:nvSpPr>
        <p:spPr>
          <a:xfrm>
            <a:off x="838200" y="1035154"/>
            <a:ext cx="101521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[</a:t>
            </a:r>
            <a:r>
              <a:rPr lang="en-BE" dirty="0">
                <a:hlinkClick r:id="rId2"/>
              </a:rPr>
              <a:t>https://discuss.tryton.org/t/data-base-importing-countries-or-currencies/3811/7</a:t>
            </a:r>
            <a:r>
              <a:rPr lang="fr-BE" dirty="0"/>
              <a:t>]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Special</a:t>
            </a:r>
            <a:r>
              <a:rPr lang="fr-BE" dirty="0"/>
              <a:t> </a:t>
            </a:r>
            <a:r>
              <a:rPr lang="fr-BE" dirty="0" err="1"/>
              <a:t>credits</a:t>
            </a:r>
            <a:r>
              <a:rPr lang="fr-BE" dirty="0"/>
              <a:t> to David Harper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1591E-5344-4C47-A45A-550FFCAB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7DFC75-8BBF-46F1-8200-07045B329EE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9099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List of scripts </a:t>
            </a:r>
            <a:r>
              <a:rPr lang="fr-BE" dirty="0" err="1"/>
              <a:t>related</a:t>
            </a:r>
            <a:r>
              <a:rPr lang="fr-BE" dirty="0"/>
              <a:t> to </a:t>
            </a:r>
            <a:r>
              <a:rPr lang="fr-BE" dirty="0" err="1"/>
              <a:t>some</a:t>
            </a:r>
            <a:r>
              <a:rPr lang="fr-BE" dirty="0"/>
              <a:t> of the topics </a:t>
            </a:r>
            <a:r>
              <a:rPr lang="fr-BE" dirty="0" err="1"/>
              <a:t>covered</a:t>
            </a:r>
            <a:r>
              <a:rPr lang="fr-BE" dirty="0"/>
              <a:t> in </a:t>
            </a:r>
            <a:r>
              <a:rPr lang="fr-BE" dirty="0" err="1"/>
              <a:t>this</a:t>
            </a:r>
            <a:r>
              <a:rPr lang="fr-BE" dirty="0"/>
              <a:t> document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02D43-D45B-4DB6-B6A2-79AC2BE2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-40341" y="6146519"/>
            <a:ext cx="84268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F73B39-E4FB-4E5E-9514-27C28AFE5E5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202900-9362-4B6F-8E37-19F41372B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69677"/>
            <a:ext cx="3522785" cy="2623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3AB3D-DD54-46D5-9448-AA7517F25440}"/>
              </a:ext>
            </a:extLst>
          </p:cNvPr>
          <p:cNvSpPr txBox="1"/>
          <p:nvPr/>
        </p:nvSpPr>
        <p:spPr>
          <a:xfrm>
            <a:off x="838200" y="865525"/>
            <a:ext cx="10758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*.ps1 » files are </a:t>
            </a:r>
            <a:r>
              <a:rPr lang="fr-BE" dirty="0" err="1"/>
              <a:t>Powershell</a:t>
            </a:r>
            <a:r>
              <a:rPr lang="fr-BE" dirty="0"/>
              <a:t> scripts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Powershell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accessed</a:t>
            </a:r>
            <a:r>
              <a:rPr lang="fr-BE" dirty="0"/>
              <a:t> as </a:t>
            </a:r>
            <a:r>
              <a:rPr lang="fr-BE" dirty="0" err="1"/>
              <a:t>indicated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above</a:t>
            </a:r>
            <a:r>
              <a:rPr lang="fr-BE" dirty="0"/>
              <a:t> scripts </a:t>
            </a:r>
            <a:r>
              <a:rPr lang="fr-BE" dirty="0" err="1"/>
              <a:t>need</a:t>
            </a:r>
            <a:r>
              <a:rPr lang="fr-BE" dirty="0"/>
              <a:t> </a:t>
            </a:r>
            <a:r>
              <a:rPr lang="fr-BE" dirty="0" err="1"/>
              <a:t>some</a:t>
            </a:r>
            <a:r>
              <a:rPr lang="fr-BE" dirty="0"/>
              <a:t> tuning </a:t>
            </a:r>
            <a:r>
              <a:rPr lang="fr-BE" dirty="0" err="1"/>
              <a:t>with</a:t>
            </a:r>
            <a:r>
              <a:rPr lang="fr-BE" dirty="0"/>
              <a:t> respect to the exact </a:t>
            </a:r>
            <a:r>
              <a:rPr lang="fr-BE" dirty="0" err="1"/>
              <a:t>operation</a:t>
            </a:r>
            <a:r>
              <a:rPr lang="fr-BE" dirty="0"/>
              <a:t>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performed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 scripts are </a:t>
            </a:r>
            <a:r>
              <a:rPr lang="fr-BE" dirty="0" err="1"/>
              <a:t>executed</a:t>
            </a:r>
            <a:r>
              <a:rPr lang="fr-BE" dirty="0"/>
              <a:t> as e.g. :</a:t>
            </a:r>
            <a:br>
              <a:rPr lang="fr-BE" dirty="0"/>
            </a:br>
            <a:r>
              <a:rPr lang="fr-BE" sz="1800" dirty="0"/>
              <a:t>./"</a:t>
            </a:r>
            <a:r>
              <a:rPr lang="en-GB" sz="1800" dirty="0" err="1"/>
              <a:t>Tryton</a:t>
            </a:r>
            <a:r>
              <a:rPr lang="en-GB" sz="1800" dirty="0"/>
              <a:t> 5.8 - Doc 05.01 - Basic functionality.import.tryt01.countries</a:t>
            </a:r>
            <a:r>
              <a:rPr lang="fr-BE" sz="1800" dirty="0"/>
              <a:t>"</a:t>
            </a:r>
            <a:r>
              <a:rPr lang="fr-BE" dirty="0"/>
              <a:t> 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0E9EB8CF-2BF9-474A-AA79-98154EE60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135572"/>
              </p:ext>
            </p:extLst>
          </p:nvPr>
        </p:nvGraphicFramePr>
        <p:xfrm>
          <a:off x="823546" y="2550005"/>
          <a:ext cx="108722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352">
                  <a:extLst>
                    <a:ext uri="{9D8B030D-6E8A-4147-A177-3AD203B41FA5}">
                      <a16:colId xmlns:a16="http://schemas.microsoft.com/office/drawing/2014/main" val="297537243"/>
                    </a:ext>
                  </a:extLst>
                </a:gridCol>
                <a:gridCol w="4963886">
                  <a:extLst>
                    <a:ext uri="{9D8B030D-6E8A-4147-A177-3AD203B41FA5}">
                      <a16:colId xmlns:a16="http://schemas.microsoft.com/office/drawing/2014/main" val="3764790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Load TRYTON tables “Countries” &amp; “Currencies”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87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Tryton</a:t>
                      </a:r>
                      <a:r>
                        <a:rPr lang="en-GB" sz="1400" dirty="0"/>
                        <a:t> 5.8 - Doc 05.01 - Basic functionality.import.tryt01.countries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/>
                        <a:t>Fill tables </a:t>
                      </a:r>
                      <a:r>
                        <a:rPr lang="fr-BE" sz="1400" dirty="0" err="1"/>
                        <a:t>with</a:t>
                      </a:r>
                      <a:r>
                        <a:rPr lang="fr-BE" sz="1400" dirty="0"/>
                        <a:t> ISO countries</a:t>
                      </a:r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022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Tryton</a:t>
                      </a:r>
                      <a:r>
                        <a:rPr lang="en-GB" sz="1400" dirty="0"/>
                        <a:t> 5.8 - Doc 05.01 - Basic functionality.import.tryt01.currencies</a:t>
                      </a:r>
                      <a:endParaRPr lang="en-B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/>
                        <a:t>Fill tables </a:t>
                      </a:r>
                      <a:r>
                        <a:rPr lang="fr-BE" sz="1400" dirty="0" err="1"/>
                        <a:t>with</a:t>
                      </a:r>
                      <a:r>
                        <a:rPr lang="fr-BE" sz="1400" dirty="0"/>
                        <a:t> ISO </a:t>
                      </a:r>
                      <a:r>
                        <a:rPr lang="fr-BE" sz="1400" dirty="0" err="1"/>
                        <a:t>currencies</a:t>
                      </a:r>
                      <a:endParaRPr lang="en-B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50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439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AC679-DC38-4769-A1C5-EF05E708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750"/>
            <a:ext cx="12192000" cy="5273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D3ACA2-D38E-4901-8BB0-8BEC6FCF4DCC}"/>
              </a:ext>
            </a:extLst>
          </p:cNvPr>
          <p:cNvSpPr txBox="1"/>
          <p:nvPr/>
        </p:nvSpPr>
        <p:spPr>
          <a:xfrm>
            <a:off x="838200" y="938143"/>
            <a:ext cx="11110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600" dirty="0"/>
              <a:t>docker exec --interactive --</a:t>
            </a:r>
            <a:r>
              <a:rPr lang="en-BE" sz="1600" dirty="0" err="1"/>
              <a:t>tty</a:t>
            </a:r>
            <a:r>
              <a:rPr lang="en-BE" sz="1600" dirty="0"/>
              <a:t> </a:t>
            </a:r>
            <a:r>
              <a:rPr lang="en-BE" sz="1600" dirty="0" err="1"/>
              <a:t>tryton</a:t>
            </a:r>
            <a:r>
              <a:rPr lang="en-BE" sz="1600" dirty="0"/>
              <a:t> /entrypoint.sh python3 -m </a:t>
            </a:r>
            <a:r>
              <a:rPr lang="en-BE" sz="1600" dirty="0" err="1"/>
              <a:t>trytond.modules.currency.scripts.import_currencies</a:t>
            </a:r>
            <a:r>
              <a:rPr lang="en-BE" sz="1600" dirty="0"/>
              <a:t> -d </a:t>
            </a:r>
            <a:r>
              <a:rPr lang="en-BE" sz="1600" dirty="0" err="1"/>
              <a:t>tryton</a:t>
            </a:r>
            <a:endParaRPr lang="en-BE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6864C-5B68-4BD5-A893-45C183F5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A73CEB-5214-45FB-868C-91ABA2292BB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6181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Initial Configuration </a:t>
            </a:r>
            <a:r>
              <a:rPr lang="fr-BE" dirty="0" err="1"/>
              <a:t>Wizard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Currency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0F60B1-5D70-49C4-8CBE-1CD39647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1590"/>
            <a:ext cx="2168769" cy="1788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FE4081-B1D5-41FA-8D40-6BFE6746A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2964794"/>
            <a:ext cx="12153900" cy="3314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361FB-5B0C-4AAD-808D-FC57199C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3D6800-7D3E-4F38-91CB-4116D9418E6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2715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D3ACA2-D38E-4901-8BB0-8BEC6FCF4DCC}"/>
              </a:ext>
            </a:extLst>
          </p:cNvPr>
          <p:cNvSpPr txBox="1"/>
          <p:nvPr/>
        </p:nvSpPr>
        <p:spPr>
          <a:xfrm>
            <a:off x="838200" y="1011725"/>
            <a:ext cx="11110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docker exec --interactive --</a:t>
            </a:r>
            <a:r>
              <a:rPr lang="en-US" sz="1600" dirty="0" err="1"/>
              <a:t>tty</a:t>
            </a:r>
            <a:r>
              <a:rPr lang="en-US" sz="1600" dirty="0"/>
              <a:t> </a:t>
            </a:r>
            <a:r>
              <a:rPr lang="en-US" sz="1600" dirty="0" err="1"/>
              <a:t>tryton</a:t>
            </a:r>
            <a:r>
              <a:rPr lang="en-US" sz="1600" dirty="0"/>
              <a:t> /entrypoint.sh python3 -m </a:t>
            </a:r>
            <a:r>
              <a:rPr lang="en-US" sz="1600" dirty="0" err="1"/>
              <a:t>trytond.modules.country.scripts.import_countries</a:t>
            </a:r>
            <a:r>
              <a:rPr lang="en-US" sz="1600" dirty="0"/>
              <a:t> -d </a:t>
            </a:r>
            <a:r>
              <a:rPr lang="en-US" sz="1600" dirty="0" err="1"/>
              <a:t>tryton</a:t>
            </a:r>
            <a:endParaRPr lang="en-BE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C1E6E-95D9-4D6A-8EE8-970D64527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1040"/>
            <a:ext cx="11353800" cy="52969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D279E-6C68-4ADA-9DB1-DE75D97F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D7FB46-2EE9-4145-921C-5C0D0D5913C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3556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10D955-33BD-4CFE-BCC2-C9D35D2C0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-42496"/>
            <a:ext cx="4114800" cy="4010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Country » - </a:t>
            </a:r>
            <a:r>
              <a:rPr lang="fr-BE" dirty="0" err="1"/>
              <a:t>Load</a:t>
            </a:r>
            <a:r>
              <a:rPr lang="fr-BE" dirty="0"/>
              <a:t> data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CC2BA-958B-4870-B8BC-B1BDE3C7B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55077"/>
            <a:ext cx="2228553" cy="2048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5F27B4-629F-4CFB-922D-977211928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33750"/>
            <a:ext cx="10363200" cy="352425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C35DBF-06AD-408B-B1F6-89724342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D1B9B7-7354-4D97-A66F-B8E45345077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9503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3055D-3104-46A6-B030-F5EF5AAB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2A649-7EB1-42AC-9061-AC179E1F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0"/>
            <a:ext cx="1371600" cy="29622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5CD698-495F-481E-BF72-192EFFBEE3E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E1D7D-CDAA-4D8D-94A2-BC2D25023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7477"/>
            <a:ext cx="6924675" cy="2981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C81DE7-8850-4479-9525-B0EA4FF79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29075"/>
            <a:ext cx="81438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85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F1EBD9-DC2A-4D6E-9B56-59E210B9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Currency Rates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92D055-24FE-4F4C-857E-C83EBBBAD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40BD0-B062-4AB8-A26A-75362CE6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1724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2C930-1ED0-4D0C-A630-6C3CC81D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372261-80BD-49C6-AB62-20ED42966C93}"/>
              </a:ext>
            </a:extLst>
          </p:cNvPr>
          <p:cNvSpPr txBox="1"/>
          <p:nvPr/>
        </p:nvSpPr>
        <p:spPr>
          <a:xfrm>
            <a:off x="838200" y="1071418"/>
            <a:ext cx="97374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Multi-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are </a:t>
            </a:r>
            <a:r>
              <a:rPr lang="fr-BE" dirty="0" err="1"/>
              <a:t>supported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required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define</a:t>
            </a:r>
            <a:r>
              <a:rPr lang="fr-BE" dirty="0"/>
              <a:t> the rates for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A « Reference Currency Rate » ; </a:t>
            </a:r>
            <a:r>
              <a:rPr lang="fr-BE" dirty="0" err="1"/>
              <a:t>that</a:t>
            </a:r>
            <a:r>
              <a:rPr lang="fr-BE" dirty="0"/>
              <a:t> rate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1.0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One or more « Relative Currency Rates » ; </a:t>
            </a:r>
            <a:r>
              <a:rPr lang="fr-BE" dirty="0" err="1"/>
              <a:t>those</a:t>
            </a:r>
            <a:r>
              <a:rPr lang="fr-BE" dirty="0"/>
              <a:t> rates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relative to the </a:t>
            </a:r>
            <a:r>
              <a:rPr lang="fr-BE" dirty="0" err="1"/>
              <a:t>reference</a:t>
            </a:r>
            <a:r>
              <a:rPr lang="fr-BE" dirty="0"/>
              <a:t> rate.</a:t>
            </a:r>
          </a:p>
          <a:p>
            <a:pPr marL="285750" indent="-285750">
              <a:buFontTx/>
              <a:buChar char="-"/>
            </a:pPr>
            <a:r>
              <a:rPr lang="fr-BE" dirty="0"/>
              <a:t>Exemple :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Our </a:t>
            </a:r>
            <a:r>
              <a:rPr lang="fr-BE" dirty="0" err="1"/>
              <a:t>reference</a:t>
            </a:r>
            <a:r>
              <a:rPr lang="fr-BE" dirty="0"/>
              <a:t> </a:t>
            </a:r>
            <a:r>
              <a:rPr lang="fr-BE" dirty="0" err="1"/>
              <a:t>currency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EUR : </a:t>
            </a:r>
            <a:r>
              <a:rPr lang="fr-BE" dirty="0" err="1"/>
              <a:t>its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1.0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One or </a:t>
            </a:r>
            <a:r>
              <a:rPr lang="fr-BE" dirty="0" err="1"/>
              <a:t>our</a:t>
            </a:r>
            <a:r>
              <a:rPr lang="fr-BE" dirty="0"/>
              <a:t> relative </a:t>
            </a:r>
            <a:r>
              <a:rPr lang="fr-BE" dirty="0" err="1"/>
              <a:t>currencies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USD : </a:t>
            </a:r>
            <a:r>
              <a:rPr lang="fr-BE" dirty="0" err="1"/>
              <a:t>ist</a:t>
            </a:r>
            <a:r>
              <a:rPr lang="fr-BE" dirty="0"/>
              <a:t> rate </a:t>
            </a:r>
            <a:r>
              <a:rPr lang="fr-BE" dirty="0" err="1"/>
              <a:t>is</a:t>
            </a:r>
            <a:r>
              <a:rPr lang="fr-BE" dirty="0"/>
              <a:t> 1.2 (2021)</a:t>
            </a:r>
          </a:p>
          <a:p>
            <a:pPr marL="742950" lvl="1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each</a:t>
            </a:r>
            <a:r>
              <a:rPr lang="fr-BE" dirty="0"/>
              <a:t> relative </a:t>
            </a:r>
            <a:r>
              <a:rPr lang="fr-BE" dirty="0" err="1"/>
              <a:t>currency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as </a:t>
            </a:r>
            <a:r>
              <a:rPr lang="fr-BE" dirty="0" err="1"/>
              <a:t>many</a:t>
            </a:r>
            <a:r>
              <a:rPr lang="fr-BE" dirty="0"/>
              <a:t> dates 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want</a:t>
            </a:r>
            <a:r>
              <a:rPr lang="fr-BE" dirty="0"/>
              <a:t> </a:t>
            </a:r>
            <a:r>
              <a:rPr lang="fr-BE" dirty="0" err="1"/>
              <a:t>considering</a:t>
            </a:r>
            <a:r>
              <a:rPr lang="fr-BE" dirty="0"/>
              <a:t> </a:t>
            </a:r>
            <a:r>
              <a:rPr lang="fr-BE" dirty="0" err="1"/>
              <a:t>those</a:t>
            </a:r>
            <a:r>
              <a:rPr lang="fr-BE" dirty="0"/>
              <a:t> dates are « Dates </a:t>
            </a:r>
            <a:r>
              <a:rPr lang="fr-BE" dirty="0" err="1"/>
              <a:t>From</a:t>
            </a:r>
            <a:r>
              <a:rPr lang="fr-BE" dirty="0"/>
              <a:t> » for the relative rate applicable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moment </a:t>
            </a:r>
            <a:r>
              <a:rPr lang="fr-BE" dirty="0" err="1"/>
              <a:t>onward</a:t>
            </a:r>
            <a:r>
              <a:rPr lang="fr-BE" dirty="0"/>
              <a:t>.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82897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Setting a « Reference Currency Rate » as of « Date </a:t>
            </a:r>
            <a:r>
              <a:rPr lang="fr-BE" dirty="0" err="1"/>
              <a:t>from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EBDBBD-3E39-4CEA-B129-5D55F2F2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5895109" cy="1449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A10B2C-8341-446A-8A60-E0941E54D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58112"/>
            <a:ext cx="6020087" cy="29690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6FC74D-1BBC-40AA-A378-DFF1CA603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08384"/>
            <a:ext cx="5764751" cy="1449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E0B82D-624A-4C57-8C11-3619616916E8}"/>
              </a:ext>
            </a:extLst>
          </p:cNvPr>
          <p:cNvSpPr txBox="1"/>
          <p:nvPr/>
        </p:nvSpPr>
        <p:spPr>
          <a:xfrm>
            <a:off x="7001163" y="3105834"/>
            <a:ext cx="475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« EUR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our</a:t>
            </a:r>
            <a:r>
              <a:rPr lang="fr-BE" dirty="0"/>
              <a:t> « Reference Currency Rate ». </a:t>
            </a:r>
            <a:r>
              <a:rPr lang="fr-BE" dirty="0" err="1"/>
              <a:t>Hence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set the rate at value 1.0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2C930-1ED0-4D0C-A630-6C3CC81D7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22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Setting « Relative Currency Rates » as of « Date </a:t>
            </a:r>
            <a:r>
              <a:rPr lang="fr-BE" dirty="0" err="1"/>
              <a:t>from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E0B82D-624A-4C57-8C11-3619616916E8}"/>
              </a:ext>
            </a:extLst>
          </p:cNvPr>
          <p:cNvSpPr txBox="1"/>
          <p:nvPr/>
        </p:nvSpPr>
        <p:spPr>
          <a:xfrm>
            <a:off x="6928503" y="2826736"/>
            <a:ext cx="50984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USD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in </a:t>
            </a:r>
            <a:r>
              <a:rPr lang="fr-BE" dirty="0" err="1"/>
              <a:t>our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So one of the « Relative Currency Rates » </a:t>
            </a:r>
            <a:r>
              <a:rPr lang="fr-BE" dirty="0" err="1"/>
              <a:t>pertains</a:t>
            </a:r>
            <a:r>
              <a:rPr lang="fr-BE" dirty="0"/>
              <a:t> to </a:t>
            </a:r>
            <a:r>
              <a:rPr lang="fr-BE" dirty="0" err="1"/>
              <a:t>that</a:t>
            </a:r>
            <a:r>
              <a:rPr lang="fr-BE" dirty="0"/>
              <a:t> « </a:t>
            </a:r>
            <a:r>
              <a:rPr lang="fr-BE"/>
              <a:t>Currency ».</a:t>
            </a:r>
            <a:r>
              <a:rPr lang="fr-BE" dirty="0"/>
              <a:t> </a:t>
            </a:r>
            <a:r>
              <a:rPr lang="fr-BE"/>
              <a:t>Hence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set the rate at value 1.2 as of 2021-01-01 </a:t>
            </a:r>
            <a:r>
              <a:rPr lang="fr-BE" dirty="0" err="1"/>
              <a:t>with</a:t>
            </a:r>
            <a:r>
              <a:rPr lang="fr-BE" dirty="0"/>
              <a:t> respect to the « EUR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« Relative Currency Rates »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currencies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For </a:t>
            </a:r>
            <a:r>
              <a:rPr lang="fr-BE" dirty="0" err="1"/>
              <a:t>other</a:t>
            </a:r>
            <a:r>
              <a:rPr lang="fr-BE" dirty="0"/>
              <a:t> « Date </a:t>
            </a:r>
            <a:r>
              <a:rPr lang="fr-BE" dirty="0" err="1"/>
              <a:t>from</a:t>
            </a:r>
            <a:r>
              <a:rPr lang="fr-BE" dirty="0"/>
              <a:t> »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B73DA-DE21-4540-AFF4-98271814B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0" y="0"/>
            <a:ext cx="1428750" cy="2009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208065-538A-4FF9-816F-9F1580C1A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09" y="5327054"/>
            <a:ext cx="5963636" cy="15187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678907-F712-4632-88F2-CF889E75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36944"/>
            <a:ext cx="6070723" cy="30109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4A98F8-7495-46E8-8CC5-B92428994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57439"/>
            <a:ext cx="6090303" cy="148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44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 &amp; « </a:t>
            </a:r>
            <a:r>
              <a:rPr lang="fr-BE" dirty="0" err="1"/>
              <a:t>Company</a:t>
            </a:r>
            <a:r>
              <a:rPr lang="fr-BE" dirty="0"/>
              <a:t> » &amp;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7AEA2-7BC1-4EBB-9CBB-5AE700ED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28422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F5FEFA4-B7A8-4A52-B3C4-E6C394D46600}"/>
              </a:ext>
            </a:extLst>
          </p:cNvPr>
          <p:cNvSpPr/>
          <p:nvPr/>
        </p:nvSpPr>
        <p:spPr>
          <a:xfrm>
            <a:off x="7429500" y="5222630"/>
            <a:ext cx="1494692" cy="1032852"/>
          </a:xfrm>
          <a:prstGeom prst="roundRect">
            <a:avLst>
              <a:gd name="adj" fmla="val 736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A7CAE-755A-4952-8A8B-884F657323A1}"/>
              </a:ext>
            </a:extLst>
          </p:cNvPr>
          <p:cNvSpPr txBox="1"/>
          <p:nvPr/>
        </p:nvSpPr>
        <p:spPr>
          <a:xfrm>
            <a:off x="838200" y="912054"/>
            <a:ext cx="107324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and </a:t>
            </a:r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database</a:t>
            </a:r>
            <a:r>
              <a:rPr lang="fr-BE" dirty="0"/>
              <a:t> content </a:t>
            </a:r>
            <a:r>
              <a:rPr lang="fr-BE" dirty="0" err="1"/>
              <a:t>related</a:t>
            </a:r>
            <a:r>
              <a:rPr lang="fr-BE" dirty="0"/>
              <a:t> to the </a:t>
            </a:r>
            <a:r>
              <a:rPr lang="fr-BE" dirty="0" err="1"/>
              <a:t>following</a:t>
            </a:r>
            <a:r>
              <a:rPr lang="fr-BE" dirty="0"/>
              <a:t> </a:t>
            </a:r>
            <a:r>
              <a:rPr lang="fr-BE" dirty="0" err="1"/>
              <a:t>entities</a:t>
            </a:r>
            <a:r>
              <a:rPr lang="fr-BE" dirty="0"/>
              <a:t> :</a:t>
            </a:r>
            <a:br>
              <a:rPr lang="fr-BE" dirty="0"/>
            </a:b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Party » : an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represents</a:t>
            </a:r>
            <a:r>
              <a:rPr lang="fr-BE" dirty="0"/>
              <a:t> </a:t>
            </a:r>
            <a:r>
              <a:rPr lang="fr-BE" dirty="0" err="1"/>
              <a:t>some</a:t>
            </a:r>
            <a:r>
              <a:rPr lang="fr-BE" dirty="0"/>
              <a:t> ERP-relevant </a:t>
            </a:r>
            <a:r>
              <a:rPr lang="fr-BE" dirty="0" err="1"/>
              <a:t>actor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</a:t>
            </a:r>
            <a:r>
              <a:rPr lang="fr-BE" dirty="0" err="1"/>
              <a:t>Company</a:t>
            </a:r>
            <a:r>
              <a:rPr lang="fr-BE" dirty="0"/>
              <a:t> » : a </a:t>
            </a:r>
            <a:r>
              <a:rPr lang="fr-BE" dirty="0" err="1"/>
              <a:t>specialized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</a:t>
            </a:r>
            <a:r>
              <a:rPr lang="fr-BE" dirty="0" err="1"/>
              <a:t>Employee</a:t>
            </a:r>
            <a:r>
              <a:rPr lang="fr-BE" dirty="0"/>
              <a:t> » : a </a:t>
            </a:r>
            <a:r>
              <a:rPr lang="fr-BE" dirty="0" err="1"/>
              <a:t>specialized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endParaRPr lang="fr-BE" dirty="0"/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Sales » : a « Party » </a:t>
            </a:r>
            <a:r>
              <a:rPr lang="fr-BE" dirty="0" err="1"/>
              <a:t>role</a:t>
            </a:r>
            <a:r>
              <a:rPr lang="fr-BE" dirty="0"/>
              <a:t> (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r>
              <a:rPr lang="fr-BE" dirty="0"/>
              <a:t> » : a « Party » </a:t>
            </a:r>
            <a:r>
              <a:rPr lang="fr-BE" dirty="0" err="1"/>
              <a:t>role</a:t>
            </a:r>
            <a:r>
              <a:rPr lang="fr-BE" dirty="0"/>
              <a:t> (</a:t>
            </a:r>
            <a:r>
              <a:rPr lang="fr-BE" dirty="0" err="1"/>
              <a:t>activated</a:t>
            </a:r>
            <a:r>
              <a:rPr lang="fr-BE" dirty="0"/>
              <a:t> and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25369-9CC0-44D4-8D0B-612C7BDABE00}"/>
              </a:ext>
            </a:extLst>
          </p:cNvPr>
          <p:cNvSpPr txBox="1"/>
          <p:nvPr/>
        </p:nvSpPr>
        <p:spPr>
          <a:xfrm>
            <a:off x="3235569" y="3798332"/>
            <a:ext cx="135401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Party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D7017-DBAA-41BF-ADE3-49513045C548}"/>
              </a:ext>
            </a:extLst>
          </p:cNvPr>
          <p:cNvSpPr txBox="1"/>
          <p:nvPr/>
        </p:nvSpPr>
        <p:spPr>
          <a:xfrm>
            <a:off x="4473209" y="4958191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Employee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A7EE8-66F6-4A14-8614-F7EBBC6ABF23}"/>
              </a:ext>
            </a:extLst>
          </p:cNvPr>
          <p:cNvSpPr txBox="1"/>
          <p:nvPr/>
        </p:nvSpPr>
        <p:spPr>
          <a:xfrm>
            <a:off x="1838447" y="4958191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714B2-AFFA-4592-9FD4-9A7DB4EDCB6C}"/>
              </a:ext>
            </a:extLst>
          </p:cNvPr>
          <p:cNvSpPr txBox="1"/>
          <p:nvPr/>
        </p:nvSpPr>
        <p:spPr>
          <a:xfrm>
            <a:off x="5961187" y="3429000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A7223B-5AB9-4F93-AA71-F777AC43E065}"/>
              </a:ext>
            </a:extLst>
          </p:cNvPr>
          <p:cNvSpPr txBox="1"/>
          <p:nvPr/>
        </p:nvSpPr>
        <p:spPr>
          <a:xfrm>
            <a:off x="5961187" y="4218288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70A378-88F1-4E38-B7DC-9FA63CD71BD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4589584" y="3613666"/>
            <a:ext cx="1371603" cy="3693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AAB265-40CA-48DE-AC0C-38D0606199C0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4589584" y="3982998"/>
            <a:ext cx="1371603" cy="4199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3EBAB75-EB52-456D-9B2A-07A42ED8EABE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2848794" y="3894407"/>
            <a:ext cx="790527" cy="13370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75CC941-5AFE-44C7-9A3D-ECFBFCAA841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4166174" y="3914066"/>
            <a:ext cx="790527" cy="12977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2DC5D1C-96EA-49E9-94D9-4BC117BEB4AF}"/>
              </a:ext>
            </a:extLst>
          </p:cNvPr>
          <p:cNvSpPr/>
          <p:nvPr/>
        </p:nvSpPr>
        <p:spPr>
          <a:xfrm>
            <a:off x="3811468" y="4332644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3A6FB7-0BB2-470F-ACCC-DB8BBB16076C}"/>
              </a:ext>
            </a:extLst>
          </p:cNvPr>
          <p:cNvSpPr txBox="1"/>
          <p:nvPr/>
        </p:nvSpPr>
        <p:spPr>
          <a:xfrm>
            <a:off x="7558027" y="5337229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A7B63-B832-48AD-88DB-30E924362084}"/>
              </a:ext>
            </a:extLst>
          </p:cNvPr>
          <p:cNvSpPr txBox="1"/>
          <p:nvPr/>
        </p:nvSpPr>
        <p:spPr>
          <a:xfrm>
            <a:off x="7558028" y="5785705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2AB29E-E878-43AE-A863-52A77598DF26}"/>
              </a:ext>
            </a:extLst>
          </p:cNvPr>
          <p:cNvSpPr txBox="1"/>
          <p:nvPr/>
        </p:nvSpPr>
        <p:spPr>
          <a:xfrm>
            <a:off x="7558026" y="5335552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298976-DC78-43FD-9D8E-0258460725B0}"/>
              </a:ext>
            </a:extLst>
          </p:cNvPr>
          <p:cNvSpPr txBox="1"/>
          <p:nvPr/>
        </p:nvSpPr>
        <p:spPr>
          <a:xfrm>
            <a:off x="7558027" y="5784028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DF9CB21-D1DF-4E19-91C2-F920DC9FB99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3312624" y="5142857"/>
            <a:ext cx="1160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C62E70BD-60D3-47B2-BCDE-F78AE4D94EEE}"/>
              </a:ext>
            </a:extLst>
          </p:cNvPr>
          <p:cNvSpPr/>
          <p:nvPr/>
        </p:nvSpPr>
        <p:spPr>
          <a:xfrm rot="5400000">
            <a:off x="3550018" y="5028557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61E83AE-6707-44A9-8FB3-3D2D143770CF}"/>
              </a:ext>
            </a:extLst>
          </p:cNvPr>
          <p:cNvSpPr/>
          <p:nvPr/>
        </p:nvSpPr>
        <p:spPr>
          <a:xfrm rot="16200000">
            <a:off x="3334606" y="5028557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34566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Configuration </a:t>
            </a:r>
            <a:r>
              <a:rPr lang="fr-BE" dirty="0" err="1"/>
              <a:t>Wizard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C7C5-FB45-403F-9438-4A0A64B7BEA0}"/>
              </a:ext>
            </a:extLst>
          </p:cNvPr>
          <p:cNvSpPr txBox="1"/>
          <p:nvPr/>
        </p:nvSpPr>
        <p:spPr>
          <a:xfrm>
            <a:off x="838200" y="1053330"/>
            <a:ext cx="9834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This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: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To </a:t>
            </a:r>
            <a:r>
              <a:rPr lang="fr-BE" dirty="0" err="1"/>
              <a:t>add</a:t>
            </a:r>
            <a:r>
              <a:rPr lang="fr-BE" dirty="0"/>
              <a:t> </a:t>
            </a:r>
            <a:r>
              <a:rPr lang="fr-BE" dirty="0" err="1"/>
              <a:t>languages</a:t>
            </a:r>
            <a:r>
              <a:rPr lang="fr-BE" dirty="0"/>
              <a:t>,</a:t>
            </a:r>
          </a:p>
          <a:p>
            <a:pPr marL="285750" indent="-285750">
              <a:buFontTx/>
              <a:buChar char="-"/>
            </a:pPr>
            <a:r>
              <a:rPr lang="fr-BE" dirty="0"/>
              <a:t>To </a:t>
            </a:r>
            <a:r>
              <a:rPr lang="fr-BE" dirty="0" err="1"/>
              <a:t>define</a:t>
            </a:r>
            <a:r>
              <a:rPr lang="fr-BE" dirty="0"/>
              <a:t> new </a:t>
            </a:r>
            <a:r>
              <a:rPr lang="fr-BE" dirty="0" err="1"/>
              <a:t>users</a:t>
            </a:r>
            <a:r>
              <a:rPr lang="fr-BE" dirty="0"/>
              <a:t> and</a:t>
            </a:r>
          </a:p>
          <a:p>
            <a:pPr marL="285750" indent="-285750">
              <a:buFontTx/>
              <a:buChar char="-"/>
            </a:pPr>
            <a:r>
              <a:rPr lang="fr-BE" dirty="0"/>
              <a:t>To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modules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DBEB0C-C888-4D41-8400-77BD869851A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BEA825-8580-44AA-841F-E94232A9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27014"/>
            <a:ext cx="5368047" cy="185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09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72642-DB68-45FB-B74A-7D6709FD4E93}"/>
              </a:ext>
            </a:extLst>
          </p:cNvPr>
          <p:cNvSpPr txBox="1"/>
          <p:nvPr/>
        </p:nvSpPr>
        <p:spPr>
          <a:xfrm>
            <a:off x="838199" y="1189961"/>
            <a:ext cx="105155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« User » vs. « Party »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a user of the system </a:t>
            </a:r>
            <a:r>
              <a:rPr lang="fr-BE" dirty="0" err="1"/>
              <a:t>with</a:t>
            </a:r>
            <a:r>
              <a:rPr lang="fr-BE" dirty="0"/>
              <a:t> login and </a:t>
            </a:r>
            <a:r>
              <a:rPr lang="fr-BE" dirty="0" err="1"/>
              <a:t>password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not a « Party ».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necessarily</a:t>
            </a:r>
            <a:r>
              <a:rPr lang="fr-BE" dirty="0"/>
              <a:t> an « </a:t>
            </a:r>
            <a:r>
              <a:rPr lang="fr-BE" dirty="0" err="1"/>
              <a:t>Employee</a:t>
            </a:r>
            <a:r>
              <a:rPr lang="fr-BE" dirty="0"/>
              <a:t> » of the « </a:t>
            </a:r>
            <a:r>
              <a:rPr lang="fr-BE" dirty="0" err="1"/>
              <a:t>Company</a:t>
            </a:r>
            <a:r>
              <a:rPr lang="fr-BE" dirty="0"/>
              <a:t> ». </a:t>
            </a:r>
            <a:r>
              <a:rPr lang="fr-BE" dirty="0" err="1"/>
              <a:t>F.i</a:t>
            </a:r>
            <a:r>
              <a:rPr lang="fr-BE" dirty="0"/>
              <a:t>. </a:t>
            </a:r>
            <a:r>
              <a:rPr lang="fr-BE" dirty="0" err="1"/>
              <a:t>he</a:t>
            </a:r>
            <a:r>
              <a:rPr lang="fr-BE" dirty="0"/>
              <a:t>/</a:t>
            </a:r>
            <a:r>
              <a:rPr lang="fr-BE" dirty="0" err="1"/>
              <a:t>she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a consultant.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default user </a:t>
            </a:r>
            <a:r>
              <a:rPr lang="fr-BE" dirty="0" err="1"/>
              <a:t>is</a:t>
            </a:r>
            <a:r>
              <a:rPr lang="fr-BE" dirty="0"/>
              <a:t> « admin ».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C5691F-9024-4EB8-9DDF-DB7F9BE7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87" y="4768805"/>
            <a:ext cx="6103382" cy="20690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00BF68-3733-408A-8325-31D552A8E60C}"/>
              </a:ext>
            </a:extLst>
          </p:cNvPr>
          <p:cNvSpPr txBox="1"/>
          <p:nvPr/>
        </p:nvSpPr>
        <p:spPr>
          <a:xfrm>
            <a:off x="7260593" y="5341679"/>
            <a:ext cx="4871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content of the « </a:t>
            </a:r>
            <a:r>
              <a:rPr lang="fr-BE" dirty="0" err="1"/>
              <a:t>party_party</a:t>
            </a:r>
            <a:r>
              <a:rPr lang="fr-BE" dirty="0"/>
              <a:t> » </a:t>
            </a:r>
            <a:r>
              <a:rPr lang="fr-BE" dirty="0" err="1"/>
              <a:t>database</a:t>
            </a:r>
            <a:r>
              <a:rPr lang="fr-BE" dirty="0"/>
              <a:t> table </a:t>
            </a:r>
            <a:r>
              <a:rPr lang="fr-BE" dirty="0" err="1"/>
              <a:t>with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 and « Supplier » (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) </a:t>
            </a:r>
            <a:r>
              <a:rPr lang="fr-BE" dirty="0" err="1"/>
              <a:t>entities</a:t>
            </a:r>
            <a:endParaRPr lang="fr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B5EA00-AE99-43CF-BD15-FADB22F6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3" y="3088820"/>
            <a:ext cx="6147757" cy="15354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D71F6D-9E58-4A51-ADC4-E90C75406B80}"/>
              </a:ext>
            </a:extLst>
          </p:cNvPr>
          <p:cNvSpPr txBox="1"/>
          <p:nvPr/>
        </p:nvSpPr>
        <p:spPr>
          <a:xfrm>
            <a:off x="7261701" y="3533380"/>
            <a:ext cx="459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The content of the « </a:t>
            </a:r>
            <a:r>
              <a:rPr lang="fr-BE" dirty="0" err="1"/>
              <a:t>res_user</a:t>
            </a:r>
            <a:r>
              <a:rPr lang="fr-BE" dirty="0"/>
              <a:t> » </a:t>
            </a:r>
            <a:r>
              <a:rPr lang="fr-BE" dirty="0" err="1"/>
              <a:t>database</a:t>
            </a:r>
            <a:r>
              <a:rPr lang="fr-BE" dirty="0"/>
              <a:t> table </a:t>
            </a:r>
            <a:r>
              <a:rPr lang="fr-BE" dirty="0" err="1"/>
              <a:t>with</a:t>
            </a:r>
            <a:r>
              <a:rPr lang="fr-BE" dirty="0"/>
              <a:t> « User » </a:t>
            </a:r>
            <a:r>
              <a:rPr lang="fr-BE" dirty="0" err="1"/>
              <a:t>entities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029270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69853-3CEB-4FE2-B2A1-0CAAA79A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3347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0E734F-8298-48DF-9657-AA598445572F}"/>
              </a:ext>
            </a:extLst>
          </p:cNvPr>
          <p:cNvSpPr txBox="1"/>
          <p:nvPr/>
        </p:nvSpPr>
        <p:spPr>
          <a:xfrm>
            <a:off x="749300" y="1111794"/>
            <a:ext cx="110667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A « Party » </a:t>
            </a:r>
            <a:r>
              <a:rPr lang="fr-BE" dirty="0" err="1"/>
              <a:t>is</a:t>
            </a:r>
            <a:r>
              <a:rPr lang="fr-BE" dirty="0"/>
              <a:t> an abstract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stands for the </a:t>
            </a:r>
            <a:r>
              <a:rPr lang="fr-BE" dirty="0" err="1"/>
              <a:t>common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of a </a:t>
            </a:r>
            <a:r>
              <a:rPr lang="fr-BE" dirty="0" err="1"/>
              <a:t>speciliazed</a:t>
            </a:r>
            <a:r>
              <a:rPr lang="fr-BE" dirty="0"/>
              <a:t>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as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», « Party 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</a:t>
            </a:r>
            <a:r>
              <a:rPr lang="fr-BE" dirty="0"/>
              <a:t> », etc.</a:t>
            </a:r>
          </a:p>
          <a:p>
            <a:br>
              <a:rPr lang="fr-BE" dirty="0"/>
            </a:b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the modules </a:t>
            </a:r>
            <a:r>
              <a:rPr lang="fr-BE" dirty="0" err="1"/>
              <a:t>that</a:t>
            </a:r>
            <a:r>
              <a:rPr lang="fr-BE" dirty="0"/>
              <a:t> relate to « Party ». </a:t>
            </a:r>
            <a:r>
              <a:rPr lang="fr-BE" dirty="0" err="1"/>
              <a:t>Subsequently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concrete</a:t>
            </a:r>
            <a:r>
              <a:rPr lang="fr-BE" dirty="0"/>
              <a:t> parties : </a:t>
            </a:r>
          </a:p>
          <a:p>
            <a:endParaRPr lang="fr-BE" dirty="0"/>
          </a:p>
          <a:p>
            <a:r>
              <a:rPr lang="fr-BE" dirty="0"/>
              <a:t>The first </a:t>
            </a:r>
            <a:r>
              <a:rPr lang="fr-BE" dirty="0" err="1"/>
              <a:t>approach</a:t>
            </a:r>
            <a:r>
              <a:rPr lang="fr-BE" dirty="0"/>
              <a:t> for </a:t>
            </a:r>
            <a:r>
              <a:rPr lang="fr-BE" dirty="0" err="1"/>
              <a:t>defining</a:t>
            </a:r>
            <a:r>
              <a:rPr lang="fr-BE" dirty="0"/>
              <a:t> a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First </a:t>
            </a:r>
            <a:r>
              <a:rPr lang="fr-BE" dirty="0" err="1"/>
              <a:t>define</a:t>
            </a:r>
            <a:r>
              <a:rPr lang="fr-BE" dirty="0"/>
              <a:t> a « Party » </a:t>
            </a:r>
            <a:r>
              <a:rPr lang="fr-BE" dirty="0" err="1"/>
              <a:t>with</a:t>
            </a:r>
            <a:r>
              <a:rPr lang="fr-BE" dirty="0"/>
              <a:t> the </a:t>
            </a:r>
            <a:r>
              <a:rPr lang="fr-BE" dirty="0" err="1"/>
              <a:t>idea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referenced</a:t>
            </a:r>
            <a:r>
              <a:rPr lang="fr-BE" dirty="0"/>
              <a:t> by a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Subsequently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(e.g. a « </a:t>
            </a:r>
            <a:r>
              <a:rPr lang="fr-BE" dirty="0" err="1"/>
              <a:t>Company</a:t>
            </a:r>
            <a:r>
              <a:rPr lang="fr-BE" dirty="0"/>
              <a:t> »)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to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generic</a:t>
            </a:r>
            <a:r>
              <a:rPr lang="fr-BE" dirty="0"/>
              <a:t> « Party » parent.</a:t>
            </a:r>
          </a:p>
          <a:p>
            <a:endParaRPr lang="fr-BE" dirty="0"/>
          </a:p>
          <a:p>
            <a:r>
              <a:rPr lang="fr-BE" dirty="0"/>
              <a:t>The second </a:t>
            </a:r>
            <a:r>
              <a:rPr lang="fr-BE" dirty="0" err="1"/>
              <a:t>approach</a:t>
            </a:r>
            <a:r>
              <a:rPr lang="fr-BE" dirty="0"/>
              <a:t> for </a:t>
            </a:r>
            <a:r>
              <a:rPr lang="fr-BE" dirty="0" err="1"/>
              <a:t>defining</a:t>
            </a:r>
            <a:r>
              <a:rPr lang="fr-BE" dirty="0"/>
              <a:t> a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specialized</a:t>
            </a:r>
            <a:r>
              <a:rPr lang="fr-BE" dirty="0"/>
              <a:t> </a:t>
            </a:r>
            <a:r>
              <a:rPr lang="fr-BE" dirty="0" err="1"/>
              <a:t>entity</a:t>
            </a:r>
            <a:r>
              <a:rPr lang="fr-BE" dirty="0"/>
              <a:t> like « </a:t>
            </a:r>
            <a:r>
              <a:rPr lang="fr-BE" dirty="0" err="1"/>
              <a:t>Company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, the system </a:t>
            </a:r>
            <a:r>
              <a:rPr lang="fr-BE" dirty="0" err="1"/>
              <a:t>lets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the </a:t>
            </a:r>
            <a:r>
              <a:rPr lang="fr-BE" dirty="0" err="1"/>
              <a:t>generic</a:t>
            </a:r>
            <a:r>
              <a:rPr lang="fr-BE" dirty="0"/>
              <a:t> « Party » </a:t>
            </a:r>
            <a:r>
              <a:rPr lang="fr-BE" dirty="0" err="1"/>
              <a:t>entity</a:t>
            </a:r>
            <a:r>
              <a:rPr lang="fr-BE" dirty="0"/>
              <a:t> on the </a:t>
            </a:r>
            <a:r>
              <a:rPr lang="fr-BE" dirty="0" err="1"/>
              <a:t>fly</a:t>
            </a:r>
            <a:endParaRPr lang="fr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6262D-8A0C-4BDA-83B2-F465E1B66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746E80-1BC3-4FF0-93A8-2E235EFE670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923343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21248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24A40-EF5B-4F5F-AB91-BB152117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424BE-024F-4374-AAC3-3C206D7E44CC}"/>
              </a:ext>
            </a:extLst>
          </p:cNvPr>
          <p:cNvSpPr txBox="1"/>
          <p:nvPr/>
        </p:nvSpPr>
        <p:spPr>
          <a:xfrm>
            <a:off x="838200" y="12224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[</a:t>
            </a:r>
            <a:r>
              <a:rPr lang="en-BE" dirty="0">
                <a:hlinkClick r:id="rId2"/>
              </a:rPr>
              <a:t>https://docs.tryton.org/en/latest/party.html#index-party</a:t>
            </a:r>
            <a:r>
              <a:rPr lang="fr-BE" dirty="0"/>
              <a:t>]</a:t>
            </a:r>
            <a:endParaRPr lang="en-B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097FD4-5DD6-4860-B7BD-9A722DDBE5B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47552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200" y="941032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all « Party » modules are </a:t>
            </a:r>
            <a:r>
              <a:rPr lang="fr-BE" dirty="0" err="1"/>
              <a:t>activated</a:t>
            </a:r>
            <a:endParaRPr lang="en-B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D648482-3A2D-4725-A216-D726FF1E4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25" y="0"/>
            <a:ext cx="4791075" cy="15906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AF458-151A-4BB7-A19F-E67FAD97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24082"/>
            <a:ext cx="9231323" cy="2986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FC9DC-8762-488C-A9D5-830CFC7F6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640379"/>
            <a:ext cx="4405990" cy="17377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2C58FB-D274-410B-A0E5-D72916C69EB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4134340-BBB9-4548-8338-30BE165A6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897" y="4642930"/>
            <a:ext cx="46196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37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Status</a:t>
            </a:r>
            <a:r>
              <a:rPr lang="fr-BE" dirty="0"/>
              <a:t> Post - Menu </a:t>
            </a:r>
            <a:r>
              <a:rPr lang="fr-BE" dirty="0" err="1"/>
              <a:t>Tree</a:t>
            </a:r>
            <a:r>
              <a:rPr lang="fr-BE" dirty="0"/>
              <a:t> Items « Party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4DA93-E467-4DB9-A849-3DD40F33E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950" y="0"/>
            <a:ext cx="1924050" cy="1619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0D79F-C89B-4C31-9BF2-766AAFA5B243}"/>
              </a:ext>
            </a:extLst>
          </p:cNvPr>
          <p:cNvSpPr txBox="1"/>
          <p:nvPr/>
        </p:nvSpPr>
        <p:spPr>
          <a:xfrm>
            <a:off x="838200" y="928642"/>
            <a:ext cx="279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Menu </a:t>
            </a:r>
            <a:r>
              <a:rPr lang="fr-BE" dirty="0" err="1"/>
              <a:t>Tree</a:t>
            </a:r>
            <a:r>
              <a:rPr lang="fr-BE" dirty="0"/>
              <a:t> Items « Party »</a:t>
            </a:r>
            <a:endParaRPr lang="en-B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F44F1D-8B94-4267-B78B-ED61753EE98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A86B61-116A-4B23-9601-03BD4250F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0056"/>
            <a:ext cx="8169996" cy="479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50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 err="1"/>
              <a:t>Status</a:t>
            </a:r>
            <a:r>
              <a:rPr lang="fr-BE" dirty="0"/>
              <a:t> Post - Menu </a:t>
            </a:r>
            <a:r>
              <a:rPr lang="fr-BE" dirty="0" err="1"/>
              <a:t>Tree</a:t>
            </a:r>
            <a:r>
              <a:rPr lang="fr-BE" dirty="0"/>
              <a:t> Item « </a:t>
            </a:r>
            <a:r>
              <a:rPr lang="fr-BE" dirty="0" err="1"/>
              <a:t>Sequence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4639-6437-4B1C-A6B9-79E9C56D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90B2D6-DEE1-497D-A231-7FAD49F02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262" y="0"/>
            <a:ext cx="1743075" cy="2266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94D561-13FF-49D5-8F64-E6303C802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7" y="827314"/>
            <a:ext cx="5881245" cy="203411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6F44F1D-8B94-4267-B78B-ED61753EE98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7F06FC-B09C-4489-B068-C593438E6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44" y="2876179"/>
            <a:ext cx="5881245" cy="398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45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EAFC-6503-4D29-9C69-F24D278D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Database</a:t>
            </a:r>
            <a:r>
              <a:rPr lang="fr-BE" dirty="0"/>
              <a:t> tables </a:t>
            </a:r>
            <a:r>
              <a:rPr lang="fr-BE" dirty="0" err="1"/>
              <a:t>created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EE8E1-CC88-4CFE-BC9A-E9739D11A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6148"/>
            <a:ext cx="1714500" cy="666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3E67FF-D37E-4CE8-9579-89A9593EA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41" y="1792898"/>
            <a:ext cx="2409825" cy="2409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0173D-55D5-446A-87E0-44528FE6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75984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876455-EE31-4BF3-A147-D59232C92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r>
              <a:rPr lang="fr-BE" dirty="0"/>
              <a:t> of Parties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4F323-E61A-4A2B-82D0-734D8F56E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559C0-C288-49C7-A607-66455F0C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86623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Adding</a:t>
            </a:r>
            <a:r>
              <a:rPr lang="fr-BE" dirty="0"/>
              <a:t> « </a:t>
            </a:r>
            <a:r>
              <a:rPr lang="fr-BE" dirty="0" err="1"/>
              <a:t>Languages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32C7C5-FB45-403F-9438-4A0A64B7BEA0}"/>
              </a:ext>
            </a:extLst>
          </p:cNvPr>
          <p:cNvSpPr txBox="1"/>
          <p:nvPr/>
        </p:nvSpPr>
        <p:spPr>
          <a:xfrm>
            <a:off x="838200" y="1040860"/>
            <a:ext cx="983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This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allows</a:t>
            </a:r>
            <a:r>
              <a:rPr lang="fr-BE" dirty="0"/>
              <a:t> to </a:t>
            </a:r>
            <a:r>
              <a:rPr lang="fr-BE" dirty="0" err="1"/>
              <a:t>define</a:t>
            </a:r>
            <a:r>
              <a:rPr lang="fr-BE" dirty="0"/>
              <a:t> new </a:t>
            </a:r>
            <a:r>
              <a:rPr lang="fr-BE" dirty="0" err="1"/>
              <a:t>languages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CD727-5611-459C-A93C-70C45435B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2643"/>
            <a:ext cx="6068438" cy="2798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CC1A09-A23F-4AB3-AB8B-F97AB1B92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700" y="0"/>
            <a:ext cx="1638300" cy="2076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8D74B4-BBCE-46F4-86C9-7353BFAA5397}"/>
              </a:ext>
            </a:extLst>
          </p:cNvPr>
          <p:cNvSpPr txBox="1"/>
          <p:nvPr/>
        </p:nvSpPr>
        <p:spPr>
          <a:xfrm>
            <a:off x="838200" y="4673972"/>
            <a:ext cx="904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If </a:t>
            </a:r>
            <a:r>
              <a:rPr lang="fr-BE" dirty="0" err="1"/>
              <a:t>languages</a:t>
            </a:r>
            <a:r>
              <a:rPr lang="fr-BE" dirty="0"/>
              <a:t>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added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on, </a:t>
            </a: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access</a:t>
            </a:r>
            <a:r>
              <a:rPr lang="fr-BE" dirty="0"/>
              <a:t> the menu item « </a:t>
            </a:r>
            <a:r>
              <a:rPr lang="fr-BE" dirty="0" err="1"/>
              <a:t>Languages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D44E0B-9296-4B4C-B35A-05A3DA29F47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7510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», « </a:t>
            </a:r>
            <a:r>
              <a:rPr lang="fr-BE" dirty="0" err="1"/>
              <a:t>Company</a:t>
            </a:r>
            <a:r>
              <a:rPr lang="fr-BE" dirty="0"/>
              <a:t> » &amp;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86047-A32F-455B-9A57-B9221ABAB275}"/>
              </a:ext>
            </a:extLst>
          </p:cNvPr>
          <p:cNvSpPr txBox="1"/>
          <p:nvPr/>
        </p:nvSpPr>
        <p:spPr>
          <a:xfrm>
            <a:off x="838200" y="1063109"/>
            <a:ext cx="94824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« Party » </a:t>
            </a:r>
            <a:r>
              <a:rPr lang="fr-BE" dirty="0" err="1"/>
              <a:t>is</a:t>
            </a:r>
            <a:r>
              <a:rPr lang="fr-BE" dirty="0"/>
              <a:t> an abstract </a:t>
            </a:r>
            <a:r>
              <a:rPr lang="fr-BE" dirty="0" err="1"/>
              <a:t>entity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subentities</a:t>
            </a:r>
            <a:r>
              <a:rPr lang="fr-BE" dirty="0"/>
              <a:t> are of type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», etc.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define</a:t>
            </a:r>
            <a:r>
              <a:rPr lang="fr-BE" dirty="0"/>
              <a:t> the </a:t>
            </a:r>
            <a:r>
              <a:rPr lang="fr-BE" dirty="0" err="1"/>
              <a:t>corresponding</a:t>
            </a:r>
            <a:r>
              <a:rPr lang="fr-BE" dirty="0"/>
              <a:t> abstract and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entities</a:t>
            </a:r>
            <a:r>
              <a:rPr lang="fr-BE" dirty="0"/>
              <a:t> in </a:t>
            </a:r>
            <a:r>
              <a:rPr lang="fr-BE" dirty="0" err="1"/>
              <a:t>two</a:t>
            </a:r>
            <a:r>
              <a:rPr lang="fr-BE" dirty="0"/>
              <a:t> </a:t>
            </a:r>
            <a:r>
              <a:rPr lang="fr-BE" dirty="0" err="1"/>
              <a:t>ways</a:t>
            </a:r>
            <a:r>
              <a:rPr lang="fr-BE" dirty="0"/>
              <a:t> : 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b="1" dirty="0"/>
              <a:t>Method 1 </a:t>
            </a:r>
            <a:r>
              <a:rPr lang="fr-BE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Party » « X » or « Y » by </a:t>
            </a:r>
            <a:r>
              <a:rPr lang="fr-BE" dirty="0" err="1"/>
              <a:t>clicking</a:t>
            </a:r>
            <a:r>
              <a:rPr lang="fr-BE" dirty="0"/>
              <a:t> on « Parties », and </a:t>
            </a:r>
            <a:r>
              <a:rPr lang="fr-BE" dirty="0" err="1"/>
              <a:t>fill</a:t>
            </a:r>
            <a:r>
              <a:rPr lang="fr-BE" dirty="0"/>
              <a:t>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conformant </a:t>
            </a:r>
            <a:r>
              <a:rPr lang="fr-BE" dirty="0" err="1"/>
              <a:t>those</a:t>
            </a:r>
            <a:r>
              <a:rPr lang="fr-BE" dirty="0"/>
              <a:t> </a:t>
            </a:r>
            <a:r>
              <a:rPr lang="fr-BE" dirty="0" err="1"/>
              <a:t>inherited</a:t>
            </a:r>
            <a:r>
              <a:rPr lang="fr-BE" dirty="0"/>
              <a:t> by the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entity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 err="1"/>
              <a:t>Subsequently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Company</a:t>
            </a:r>
            <a:r>
              <a:rPr lang="fr-BE" dirty="0"/>
              <a:t> » « X » by </a:t>
            </a:r>
            <a:r>
              <a:rPr lang="fr-BE" dirty="0" err="1"/>
              <a:t>referencing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« X »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Employee</a:t>
            </a:r>
            <a:r>
              <a:rPr lang="fr-BE" dirty="0"/>
              <a:t> » « Y » by </a:t>
            </a:r>
            <a:r>
              <a:rPr lang="fr-BE" dirty="0" err="1"/>
              <a:t>referencing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« Y »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Method 2 </a:t>
            </a:r>
            <a:r>
              <a:rPr lang="fr-BE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a « Party » « X » or « Y » by </a:t>
            </a:r>
            <a:r>
              <a:rPr lang="fr-BE" dirty="0" err="1"/>
              <a:t>clicking</a:t>
            </a:r>
            <a:r>
              <a:rPr lang="fr-BE" dirty="0"/>
              <a:t> on « Parties », and </a:t>
            </a:r>
            <a:r>
              <a:rPr lang="fr-BE" dirty="0" err="1"/>
              <a:t>fill</a:t>
            </a:r>
            <a:r>
              <a:rPr lang="fr-BE" dirty="0"/>
              <a:t> </a:t>
            </a:r>
            <a:r>
              <a:rPr lang="fr-BE" dirty="0" err="1"/>
              <a:t>their</a:t>
            </a:r>
            <a:r>
              <a:rPr lang="fr-BE" dirty="0"/>
              <a:t> </a:t>
            </a:r>
            <a:r>
              <a:rPr lang="fr-BE" dirty="0" err="1"/>
              <a:t>properties</a:t>
            </a:r>
            <a:r>
              <a:rPr lang="fr-BE" dirty="0"/>
              <a:t> conformant </a:t>
            </a:r>
            <a:r>
              <a:rPr lang="fr-BE" dirty="0" err="1"/>
              <a:t>those</a:t>
            </a:r>
            <a:r>
              <a:rPr lang="fr-BE" dirty="0"/>
              <a:t> </a:t>
            </a:r>
            <a:r>
              <a:rPr lang="fr-BE" dirty="0" err="1"/>
              <a:t>inherited</a:t>
            </a:r>
            <a:r>
              <a:rPr lang="fr-BE" dirty="0"/>
              <a:t> by the </a:t>
            </a:r>
            <a:r>
              <a:rPr lang="fr-BE" dirty="0" err="1"/>
              <a:t>concrete</a:t>
            </a:r>
            <a:r>
              <a:rPr lang="fr-BE" dirty="0"/>
              <a:t> </a:t>
            </a:r>
            <a:r>
              <a:rPr lang="fr-BE" dirty="0" err="1"/>
              <a:t>entity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« X » by </a:t>
            </a:r>
            <a:r>
              <a:rPr lang="fr-BE" dirty="0" err="1"/>
              <a:t>clicking</a:t>
            </a:r>
            <a:r>
              <a:rPr lang="fr-BE" dirty="0"/>
              <a:t> on « </a:t>
            </a:r>
            <a:r>
              <a:rPr lang="fr-BE" dirty="0" err="1"/>
              <a:t>Companies</a:t>
            </a:r>
            <a:r>
              <a:rPr lang="fr-BE" dirty="0"/>
              <a:t> » and in </a:t>
            </a: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Party » « X » in the process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define</a:t>
            </a:r>
            <a:r>
              <a:rPr lang="fr-BE" dirty="0"/>
              <a:t> the « </a:t>
            </a:r>
            <a:r>
              <a:rPr lang="fr-BE" dirty="0" err="1"/>
              <a:t>Employee</a:t>
            </a:r>
            <a:r>
              <a:rPr lang="fr-BE" dirty="0"/>
              <a:t> » « Y » by </a:t>
            </a:r>
            <a:r>
              <a:rPr lang="fr-BE" dirty="0" err="1"/>
              <a:t>clicking</a:t>
            </a:r>
            <a:r>
              <a:rPr lang="fr-BE" dirty="0"/>
              <a:t> on «</a:t>
            </a:r>
            <a:r>
              <a:rPr lang="fr-BE" dirty="0" err="1"/>
              <a:t>Employees</a:t>
            </a:r>
            <a:r>
              <a:rPr lang="fr-BE" dirty="0"/>
              <a:t> » and in </a:t>
            </a:r>
            <a:r>
              <a:rPr lang="fr-BE" dirty="0" err="1"/>
              <a:t>doing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Party » « Y » in the process</a:t>
            </a:r>
          </a:p>
          <a:p>
            <a:pPr lvl="1"/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Method 1 for </a:t>
            </a:r>
            <a:r>
              <a:rPr lang="fr-BE" dirty="0" err="1"/>
              <a:t>defining</a:t>
            </a:r>
            <a:r>
              <a:rPr lang="fr-BE" dirty="0"/>
              <a:t> a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Method 2 for </a:t>
            </a:r>
            <a:r>
              <a:rPr lang="fr-BE" dirty="0" err="1"/>
              <a:t>defining</a:t>
            </a:r>
            <a:r>
              <a:rPr lang="fr-BE" dirty="0"/>
              <a:t> an « </a:t>
            </a:r>
            <a:r>
              <a:rPr lang="fr-BE" dirty="0" err="1"/>
              <a:t>Employee</a:t>
            </a:r>
            <a:r>
              <a:rPr lang="fr-BE" dirty="0"/>
              <a:t> » EMP01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E10F58-FD9E-482C-A635-4A5385C79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37B79-0D54-4536-82F6-64EA99377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670" y="0"/>
            <a:ext cx="18192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427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</a:t>
            </a:r>
            <a:r>
              <a:rPr lang="fr-BE" dirty="0" err="1"/>
              <a:t>Company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65160-CF73-4DA4-A0EC-77329920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10432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200" y="999067"/>
            <a:ext cx="632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ensure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all « </a:t>
            </a:r>
            <a:r>
              <a:rPr lang="fr-BE" dirty="0" err="1"/>
              <a:t>Company</a:t>
            </a:r>
            <a:r>
              <a:rPr lang="fr-BE" dirty="0"/>
              <a:t> » modules are </a:t>
            </a:r>
            <a:r>
              <a:rPr lang="fr-BE" dirty="0" err="1"/>
              <a:t>activated</a:t>
            </a:r>
            <a:endParaRPr lang="en-B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F05341-F682-4ABD-BA2D-AB97FF23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25" y="0"/>
            <a:ext cx="4791075" cy="15906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9FA5B-ABD5-4B3F-ABEC-3CCD67BC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0152"/>
            <a:ext cx="5362575" cy="2295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1C87DB-6035-4EC7-97EA-647A82216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970" y="1955800"/>
            <a:ext cx="5105400" cy="1762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F201D5-BA48-471B-AFBE-B241E576C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36760"/>
            <a:ext cx="4343400" cy="21621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910DB7-774B-4971-B4C2-4F566CBC643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43295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 - </a:t>
            </a:r>
            <a:r>
              <a:rPr lang="fr-BE" dirty="0" err="1"/>
              <a:t>Summary</a:t>
            </a:r>
            <a:r>
              <a:rPr lang="fr-BE" dirty="0"/>
              <a:t> State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10DB7-774B-4971-B4C2-4F566CBC643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6E951-103C-49A5-A0A8-C9DFFD3CD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6462"/>
            <a:ext cx="82581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166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 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AE8CC4-D273-49FB-9639-1F3FD8D97C9B}"/>
              </a:ext>
            </a:extLst>
          </p:cNvPr>
          <p:cNvSpPr txBox="1"/>
          <p:nvPr/>
        </p:nvSpPr>
        <p:spPr>
          <a:xfrm>
            <a:off x="838200" y="1116187"/>
            <a:ext cx="69078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Activating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modules </a:t>
            </a:r>
            <a:r>
              <a:rPr lang="fr-BE" dirty="0" err="1"/>
              <a:t>creates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Items for « </a:t>
            </a:r>
            <a:r>
              <a:rPr lang="fr-BE" dirty="0" err="1"/>
              <a:t>Company</a:t>
            </a:r>
            <a:r>
              <a:rPr lang="fr-BE" dirty="0"/>
              <a:t> » as </a:t>
            </a:r>
            <a:r>
              <a:rPr lang="fr-BE" dirty="0" err="1"/>
              <a:t>well</a:t>
            </a:r>
            <a:r>
              <a:rPr lang="fr-BE" dirty="0"/>
              <a:t> as « </a:t>
            </a:r>
            <a:r>
              <a:rPr lang="fr-BE" dirty="0" err="1"/>
              <a:t>Employee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an </a:t>
            </a:r>
            <a:r>
              <a:rPr lang="fr-BE" dirty="0" err="1"/>
              <a:t>indented</a:t>
            </a:r>
            <a:r>
              <a:rPr lang="fr-BE" dirty="0"/>
              <a:t> Menu </a:t>
            </a:r>
            <a:r>
              <a:rPr lang="fr-BE" dirty="0" err="1"/>
              <a:t>Tree</a:t>
            </a:r>
            <a:r>
              <a:rPr lang="fr-BE" dirty="0"/>
              <a:t> Item construction </a:t>
            </a:r>
            <a:r>
              <a:rPr lang="fr-BE" dirty="0" err="1"/>
              <a:t>exists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means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e.g. « </a:t>
            </a:r>
            <a:r>
              <a:rPr lang="fr-BE" dirty="0" err="1"/>
              <a:t>Companies</a:t>
            </a:r>
            <a:r>
              <a:rPr lang="fr-BE" dirty="0"/>
              <a:t> »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displayed</a:t>
            </a:r>
            <a:r>
              <a:rPr lang="fr-BE" dirty="0"/>
              <a:t> as a </a:t>
            </a:r>
            <a:r>
              <a:rPr lang="fr-BE" dirty="0" err="1"/>
              <a:t>tree</a:t>
            </a:r>
            <a:r>
              <a:rPr lang="fr-BE" dirty="0"/>
              <a:t> of « </a:t>
            </a:r>
            <a:r>
              <a:rPr lang="fr-BE" dirty="0" err="1"/>
              <a:t>Companies</a:t>
            </a:r>
            <a:r>
              <a:rPr lang="fr-BE" dirty="0"/>
              <a:t> » as </a:t>
            </a:r>
            <a:r>
              <a:rPr lang="fr-BE" dirty="0" err="1"/>
              <a:t>well</a:t>
            </a:r>
            <a:r>
              <a:rPr lang="fr-BE" dirty="0"/>
              <a:t> as a </a:t>
            </a:r>
            <a:r>
              <a:rPr lang="fr-BE" dirty="0" err="1"/>
              <a:t>list</a:t>
            </a:r>
            <a:r>
              <a:rPr lang="fr-BE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top </a:t>
            </a:r>
            <a:r>
              <a:rPr lang="fr-BE" dirty="0" err="1"/>
              <a:t>level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menu </a:t>
            </a:r>
            <a:r>
              <a:rPr lang="fr-BE" dirty="0" err="1"/>
              <a:t>will</a:t>
            </a:r>
            <a:r>
              <a:rPr lang="fr-BE" dirty="0"/>
              <a:t> display the « </a:t>
            </a:r>
            <a:r>
              <a:rPr lang="fr-BE" dirty="0" err="1"/>
              <a:t>Companies</a:t>
            </a:r>
            <a:r>
              <a:rPr lang="fr-BE" dirty="0"/>
              <a:t> » in a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manner</a:t>
            </a:r>
            <a:r>
              <a:rPr lang="fr-BE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</a:t>
            </a:r>
            <a:r>
              <a:rPr lang="fr-BE" dirty="0" err="1"/>
              <a:t>bottom</a:t>
            </a:r>
            <a:r>
              <a:rPr lang="fr-BE" dirty="0"/>
              <a:t> </a:t>
            </a:r>
            <a:r>
              <a:rPr lang="fr-BE" dirty="0" err="1"/>
              <a:t>level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display the « </a:t>
            </a:r>
            <a:r>
              <a:rPr lang="fr-BE" dirty="0" err="1"/>
              <a:t>Companies</a:t>
            </a:r>
            <a:r>
              <a:rPr lang="fr-BE" dirty="0"/>
              <a:t> » in a </a:t>
            </a:r>
            <a:r>
              <a:rPr lang="fr-BE" dirty="0" err="1"/>
              <a:t>list</a:t>
            </a:r>
            <a:r>
              <a:rPr lang="fr-BE" dirty="0"/>
              <a:t> </a:t>
            </a:r>
            <a:r>
              <a:rPr lang="fr-BE" dirty="0" err="1"/>
              <a:t>manner</a:t>
            </a:r>
            <a:r>
              <a:rPr lang="fr-BE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5CC06D-5197-4432-B885-39CB0394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2CA45-A867-4721-A730-81B33CDD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429" y="76252"/>
            <a:ext cx="1524000" cy="12858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5897C2-E7CE-46A3-8837-43751FDADAC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42372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COM01	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CCC2B-B423-4D6A-8B41-6A7DD0B3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4B29A6-942C-48D3-AE7D-0CF908761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0021"/>
            <a:ext cx="6380345" cy="3015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F3F60D-B174-4BBD-BBB8-FEA8B0A8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48383"/>
            <a:ext cx="6380345" cy="23847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80E6B48-D682-4756-A5DA-4F34F171CD7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C58C8-40B3-4F1D-A96B-68468A1EC713}"/>
              </a:ext>
            </a:extLst>
          </p:cNvPr>
          <p:cNvSpPr txBox="1"/>
          <p:nvPr/>
        </p:nvSpPr>
        <p:spPr>
          <a:xfrm>
            <a:off x="7397261" y="930021"/>
            <a:ext cx="472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Step</a:t>
            </a:r>
            <a:r>
              <a:rPr lang="fr-BE" b="1" dirty="0"/>
              <a:t> 1</a:t>
            </a:r>
          </a:p>
          <a:p>
            <a:r>
              <a:rPr lang="fr-BE" dirty="0" err="1"/>
              <a:t>Create</a:t>
            </a:r>
            <a:r>
              <a:rPr lang="fr-BE" dirty="0"/>
              <a:t> the « Party » COM01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BB833-EBBF-4D09-9D58-C9520D5C88DC}"/>
              </a:ext>
            </a:extLst>
          </p:cNvPr>
          <p:cNvSpPr txBox="1"/>
          <p:nvPr/>
        </p:nvSpPr>
        <p:spPr>
          <a:xfrm>
            <a:off x="7397261" y="3945676"/>
            <a:ext cx="45632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Step</a:t>
            </a:r>
            <a:r>
              <a:rPr lang="fr-BE" b="1" dirty="0"/>
              <a:t> 2</a:t>
            </a:r>
            <a:br>
              <a:rPr lang="fr-BE" dirty="0"/>
            </a:br>
            <a:r>
              <a:rPr lang="fr-BE" dirty="0" err="1"/>
              <a:t>Create</a:t>
            </a:r>
            <a:r>
              <a:rPr lang="fr-BE" dirty="0"/>
              <a:t> the </a:t>
            </a:r>
            <a:r>
              <a:rPr lang="fr-BE" dirty="0" err="1"/>
              <a:t>concrete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entity</a:t>
            </a:r>
            <a:r>
              <a:rPr lang="fr-BE" dirty="0"/>
              <a:t> COM01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references</a:t>
            </a:r>
            <a:r>
              <a:rPr lang="fr-BE" dirty="0"/>
              <a:t> the abstract « Party » </a:t>
            </a:r>
            <a:r>
              <a:rPr lang="fr-BE" dirty="0" err="1"/>
              <a:t>entity</a:t>
            </a:r>
            <a:r>
              <a:rPr lang="fr-BE" dirty="0"/>
              <a:t> COM01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592003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8B5D3-301D-46EE-AA40-815972FA3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0912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Modules - Activation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99779-E3F1-4F40-B9F3-1B432100AAB6}"/>
              </a:ext>
            </a:extLst>
          </p:cNvPr>
          <p:cNvSpPr txBox="1"/>
          <p:nvPr/>
        </p:nvSpPr>
        <p:spPr>
          <a:xfrm>
            <a:off x="838199" y="999067"/>
            <a:ext cx="1095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By </a:t>
            </a:r>
            <a:r>
              <a:rPr lang="fr-BE" dirty="0" err="1"/>
              <a:t>activating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modules, </a:t>
            </a:r>
            <a:r>
              <a:rPr lang="fr-BE" dirty="0" err="1"/>
              <a:t>both</a:t>
            </a:r>
            <a:r>
              <a:rPr lang="fr-BE" dirty="0"/>
              <a:t> the « </a:t>
            </a:r>
            <a:r>
              <a:rPr lang="fr-BE" dirty="0" err="1"/>
              <a:t>Company</a:t>
            </a:r>
            <a:r>
              <a:rPr lang="fr-BE" dirty="0"/>
              <a:t> » and « </a:t>
            </a:r>
            <a:r>
              <a:rPr lang="fr-BE" dirty="0" err="1"/>
              <a:t>Employee</a:t>
            </a:r>
            <a:r>
              <a:rPr lang="fr-BE" dirty="0"/>
              <a:t> » parties are made </a:t>
            </a:r>
            <a:r>
              <a:rPr lang="fr-BE" dirty="0" err="1"/>
              <a:t>available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There are no « </a:t>
            </a:r>
            <a:r>
              <a:rPr lang="fr-BE" dirty="0" err="1"/>
              <a:t>Employee</a:t>
            </a:r>
            <a:r>
              <a:rPr lang="fr-BE" dirty="0"/>
              <a:t> » modules to </a:t>
            </a:r>
            <a:r>
              <a:rPr lang="fr-BE" dirty="0" err="1"/>
              <a:t>activate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50E8C-F673-44E1-8A4A-508A72CD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910DB7-774B-4971-B4C2-4F566CBC643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87943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C5692-7262-437A-B7D0-15DEBF997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075" y="0"/>
            <a:ext cx="1695450" cy="15430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89FBA-26BA-4A34-8B8A-CA79A434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62DD5-3F1D-4D95-9F07-4035C06535E9}"/>
              </a:ext>
            </a:extLst>
          </p:cNvPr>
          <p:cNvSpPr txBox="1"/>
          <p:nvPr/>
        </p:nvSpPr>
        <p:spPr>
          <a:xfrm>
            <a:off x="6334125" y="2983565"/>
            <a:ext cx="5570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</a:p>
          <a:p>
            <a:pPr marL="285750" indent="-285750">
              <a:buFontTx/>
              <a:buChar char="-"/>
            </a:pPr>
            <a:r>
              <a:rPr lang="fr-BE" dirty="0"/>
              <a:t>In the process, 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corresponding</a:t>
            </a:r>
            <a:r>
              <a:rPr lang="fr-BE" dirty="0"/>
              <a:t> « Party » EMP01</a:t>
            </a:r>
          </a:p>
          <a:p>
            <a:pPr marL="742950" lvl="1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the </a:t>
            </a:r>
            <a:r>
              <a:rPr lang="fr-BE" dirty="0" err="1"/>
              <a:t>existing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  <a:endParaRPr lang="en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D15878-AB96-4FB7-AF20-7858FB5F1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83565"/>
            <a:ext cx="5114925" cy="29241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D68B52-483D-4EE9-B3F5-BA4005C9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21373"/>
            <a:ext cx="5495925" cy="16954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B36B71-BD05-4F1A-A4D1-122CFE20E8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504903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 » EMP01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C5692-7262-437A-B7D0-15DEBF997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075" y="0"/>
            <a:ext cx="1695450" cy="15430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89FBA-26BA-4A34-8B8A-CA79A434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5AD8F64-4F3F-4D0A-86FF-D7C580B28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1373"/>
            <a:ext cx="3295650" cy="18288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B36B71-BD05-4F1A-A4D1-122CFE20E8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F77B9E-4835-4359-A426-14B013575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2927839"/>
            <a:ext cx="6419850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2A7081-702E-41CE-B38C-15F803CEB599}"/>
              </a:ext>
            </a:extLst>
          </p:cNvPr>
          <p:cNvSpPr txBox="1"/>
          <p:nvPr/>
        </p:nvSpPr>
        <p:spPr>
          <a:xfrm>
            <a:off x="4404945" y="1021373"/>
            <a:ext cx="6013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appears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employees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In the </a:t>
            </a:r>
            <a:r>
              <a:rPr lang="fr-BE" dirty="0" err="1"/>
              <a:t>list</a:t>
            </a:r>
            <a:r>
              <a:rPr lang="fr-BE" dirty="0"/>
              <a:t> of </a:t>
            </a:r>
            <a:r>
              <a:rPr lang="fr-BE" dirty="0" err="1"/>
              <a:t>employees</a:t>
            </a:r>
            <a:r>
              <a:rPr lang="fr-BE" dirty="0"/>
              <a:t> for « </a:t>
            </a:r>
            <a:r>
              <a:rPr lang="fr-BE" dirty="0" err="1"/>
              <a:t>Company</a:t>
            </a:r>
            <a:r>
              <a:rPr lang="fr-BE" dirty="0"/>
              <a:t> » COM01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622711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Defining</a:t>
            </a:r>
            <a:r>
              <a:rPr lang="fr-BE" dirty="0"/>
              <a:t> « </a:t>
            </a:r>
            <a:r>
              <a:rPr lang="fr-BE" dirty="0" err="1"/>
              <a:t>Users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3EE456-3650-4479-8B78-38CE13B96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53" y="1031524"/>
            <a:ext cx="5210783" cy="3028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4B9BD6-9F8F-439D-B0C2-D80392F54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31524"/>
            <a:ext cx="6010073" cy="2059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EBB77-DA7B-48B9-A330-381FEC993D21}"/>
              </a:ext>
            </a:extLst>
          </p:cNvPr>
          <p:cNvSpPr txBox="1"/>
          <p:nvPr/>
        </p:nvSpPr>
        <p:spPr>
          <a:xfrm>
            <a:off x="838200" y="3295638"/>
            <a:ext cx="61692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to log </a:t>
            </a:r>
            <a:r>
              <a:rPr lang="fr-BE" dirty="0" err="1"/>
              <a:t>into</a:t>
            </a:r>
            <a:r>
              <a:rPr lang="fr-BE" dirty="0"/>
              <a:t> the system</a:t>
            </a:r>
          </a:p>
          <a:p>
            <a:pPr marL="285750" indent="-285750">
              <a:buFontTx/>
              <a:buChar char="-"/>
            </a:pPr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possible to </a:t>
            </a:r>
            <a:r>
              <a:rPr lang="fr-BE" dirty="0" err="1"/>
              <a:t>define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In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introductory</a:t>
            </a:r>
            <a:r>
              <a:rPr lang="fr-BE" dirty="0"/>
              <a:t> documentation,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nevertheless</a:t>
            </a:r>
            <a:r>
              <a:rPr lang="fr-BE" dirty="0"/>
              <a:t> </a:t>
            </a:r>
            <a:r>
              <a:rPr lang="fr-BE" dirty="0" err="1"/>
              <a:t>perform</a:t>
            </a:r>
            <a:r>
              <a:rPr lang="fr-BE" dirty="0"/>
              <a:t> </a:t>
            </a:r>
            <a:r>
              <a:rPr lang="fr-BE" dirty="0" err="1"/>
              <a:t>most</a:t>
            </a:r>
            <a:r>
              <a:rPr lang="fr-BE" dirty="0"/>
              <a:t> (if not all) </a:t>
            </a:r>
            <a:r>
              <a:rPr lang="fr-BE" dirty="0" err="1"/>
              <a:t>operations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« User </a:t>
            </a:r>
            <a:r>
              <a:rPr lang="fr-BE" dirty="0" err="1"/>
              <a:t>Administrator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: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the menu item « </a:t>
            </a:r>
            <a:r>
              <a:rPr lang="fr-BE" dirty="0" err="1"/>
              <a:t>Users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deleted</a:t>
            </a:r>
            <a:r>
              <a:rPr lang="fr-BE" dirty="0"/>
              <a:t> ; </a:t>
            </a:r>
            <a:r>
              <a:rPr lang="fr-BE" dirty="0" err="1"/>
              <a:t>they</a:t>
            </a:r>
            <a:r>
              <a:rPr lang="fr-BE" dirty="0"/>
              <a:t> can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deactivated</a:t>
            </a:r>
            <a:endParaRPr lang="en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96A6D-0B87-4011-87EB-478927264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53" y="4172801"/>
            <a:ext cx="1504950" cy="26765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95F099-B72B-425E-813F-F74B5F57C47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27958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Final State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04AA3-9667-44FC-BC55-14AD5645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637805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B0682F-F351-4097-B510-7D038C3B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Party », « </a:t>
            </a:r>
            <a:r>
              <a:rPr lang="fr-BE" dirty="0" err="1"/>
              <a:t>Company</a:t>
            </a:r>
            <a:r>
              <a:rPr lang="fr-BE" dirty="0"/>
              <a:t> »,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570A5-E4AF-4A4A-B98B-5D51BE02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1252"/>
            <a:ext cx="7202214" cy="1808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88A8CB-D429-49B5-80AC-5981875E7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39286"/>
            <a:ext cx="8362950" cy="1857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080DEE-9CF4-4BC1-80D2-54A4BD32A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45920"/>
            <a:ext cx="8191500" cy="1809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017680-A2AE-4250-A225-0CEEC3D249F5}"/>
              </a:ext>
            </a:extLst>
          </p:cNvPr>
          <p:cNvSpPr txBox="1"/>
          <p:nvPr/>
        </p:nvSpPr>
        <p:spPr>
          <a:xfrm>
            <a:off x="8334704" y="1194636"/>
            <a:ext cx="3510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one of </a:t>
            </a:r>
            <a:r>
              <a:rPr lang="fr-BE" dirty="0" err="1"/>
              <a:t>these</a:t>
            </a:r>
            <a:r>
              <a:rPr lang="fr-BE" dirty="0"/>
              <a:t> cases </a:t>
            </a:r>
            <a:r>
              <a:rPr lang="fr-BE" dirty="0" err="1"/>
              <a:t>where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need</a:t>
            </a:r>
            <a:r>
              <a:rPr lang="fr-BE" dirty="0"/>
              <a:t> to </a:t>
            </a:r>
            <a:r>
              <a:rPr lang="fr-BE" dirty="0" err="1"/>
              <a:t>refresh</a:t>
            </a:r>
            <a:r>
              <a:rPr lang="fr-BE" dirty="0"/>
              <a:t> the browser 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appropriately</a:t>
            </a:r>
            <a:r>
              <a:rPr lang="fr-BE" dirty="0"/>
              <a:t> display the parties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were</a:t>
            </a:r>
            <a:r>
              <a:rPr lang="fr-BE" dirty="0"/>
              <a:t> </a:t>
            </a:r>
            <a:r>
              <a:rPr lang="fr-BE" dirty="0" err="1"/>
              <a:t>just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.</a:t>
            </a: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0BB9B-BA5B-4579-A5ED-364FF5D0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122843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62745-883D-43A6-80E5-B63FD702B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5789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602178-544B-4666-8E9B-555376EB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Definitions</a:t>
            </a:r>
            <a:r>
              <a:rPr lang="fr-BE" dirty="0"/>
              <a:t> : « User » and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83E7C1-D230-4648-870C-F0F8690D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A83E4-D618-49AD-BDB1-339D6B3CCA35}"/>
              </a:ext>
            </a:extLst>
          </p:cNvPr>
          <p:cNvSpPr txBox="1"/>
          <p:nvPr/>
        </p:nvSpPr>
        <p:spPr>
          <a:xfrm>
            <a:off x="838199" y="1030769"/>
            <a:ext cx="106181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An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a « Party », a « User » </a:t>
            </a:r>
            <a:r>
              <a:rPr lang="fr-BE" dirty="0" err="1"/>
              <a:t>is</a:t>
            </a:r>
            <a:r>
              <a:rPr lang="fr-BE" dirty="0"/>
              <a:t> not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aggregates</a:t>
            </a:r>
            <a:r>
              <a:rPr lang="fr-BE" dirty="0"/>
              <a:t> « </a:t>
            </a:r>
            <a:r>
              <a:rPr lang="fr-BE" dirty="0" err="1"/>
              <a:t>Employees</a:t>
            </a:r>
            <a:r>
              <a:rPr lang="fr-BE" dirty="0"/>
              <a:t> », not « </a:t>
            </a:r>
            <a:r>
              <a:rPr lang="fr-BE" dirty="0" err="1"/>
              <a:t>Users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references</a:t>
            </a:r>
            <a:r>
              <a:rPr lang="fr-BE" dirty="0"/>
              <a:t> a « </a:t>
            </a:r>
            <a:r>
              <a:rPr lang="fr-BE" dirty="0" err="1"/>
              <a:t>Current</a:t>
            </a:r>
            <a:r>
              <a:rPr lang="fr-BE" dirty="0"/>
              <a:t> </a:t>
            </a:r>
            <a:r>
              <a:rPr lang="fr-BE" dirty="0" err="1"/>
              <a:t>Company</a:t>
            </a:r>
            <a:r>
              <a:rPr lang="fr-BE" dirty="0"/>
              <a:t> », a « Main </a:t>
            </a:r>
            <a:r>
              <a:rPr lang="fr-BE" dirty="0" err="1"/>
              <a:t>Company</a:t>
            </a:r>
            <a:r>
              <a:rPr lang="fr-BE" dirty="0"/>
              <a:t> » and an « </a:t>
            </a:r>
            <a:r>
              <a:rPr lang="fr-BE" dirty="0" err="1"/>
              <a:t>Employee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someone</a:t>
            </a:r>
            <a:r>
              <a:rPr lang="fr-BE" dirty="0"/>
              <a:t> </a:t>
            </a:r>
            <a:r>
              <a:rPr lang="fr-BE" dirty="0" err="1"/>
              <a:t>who</a:t>
            </a:r>
            <a:r>
              <a:rPr lang="fr-BE" dirty="0"/>
              <a:t> logs </a:t>
            </a:r>
            <a:r>
              <a:rPr lang="fr-BE" dirty="0" err="1"/>
              <a:t>into</a:t>
            </a:r>
            <a:r>
              <a:rPr lang="fr-BE" dirty="0"/>
              <a:t> the system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his</a:t>
            </a:r>
            <a:r>
              <a:rPr lang="fr-BE" dirty="0"/>
              <a:t>/</a:t>
            </a:r>
            <a:r>
              <a:rPr lang="fr-BE" dirty="0" err="1"/>
              <a:t>her</a:t>
            </a:r>
            <a:r>
              <a:rPr lang="fr-BE" dirty="0"/>
              <a:t> user id and </a:t>
            </a:r>
            <a:r>
              <a:rPr lang="fr-BE" dirty="0" err="1"/>
              <a:t>password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Thanks</a:t>
            </a:r>
            <a:r>
              <a:rPr lang="fr-BE" dirty="0"/>
              <a:t> to the « User » - « 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link</a:t>
            </a:r>
            <a:r>
              <a:rPr lang="fr-BE" dirty="0"/>
              <a:t>, the user has the permission to </a:t>
            </a:r>
            <a:r>
              <a:rPr lang="fr-BE" dirty="0" err="1"/>
              <a:t>install</a:t>
            </a:r>
            <a:r>
              <a:rPr lang="fr-BE" dirty="0"/>
              <a:t> and display relevant </a:t>
            </a:r>
            <a:r>
              <a:rPr lang="fr-BE" dirty="0" err="1"/>
              <a:t>company</a:t>
            </a:r>
            <a:r>
              <a:rPr lang="fr-BE" dirty="0"/>
              <a:t> records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use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relationship</a:t>
            </a:r>
            <a:r>
              <a:rPr lang="fr-BE" dirty="0"/>
              <a:t> to </a:t>
            </a:r>
            <a:r>
              <a:rPr lang="fr-BE" dirty="0" err="1"/>
              <a:t>create</a:t>
            </a:r>
            <a:r>
              <a:rPr lang="fr-BE" dirty="0"/>
              <a:t> a Chart of </a:t>
            </a:r>
            <a:r>
              <a:rPr lang="fr-BE" dirty="0" err="1"/>
              <a:t>Accounts</a:t>
            </a:r>
            <a:r>
              <a:rPr lang="fr-BE" dirty="0"/>
              <a:t> for « </a:t>
            </a:r>
            <a:r>
              <a:rPr lang="fr-BE" dirty="0" err="1"/>
              <a:t>Company</a:t>
            </a:r>
            <a:r>
              <a:rPr lang="fr-BE" dirty="0"/>
              <a:t> » COM01    </a:t>
            </a:r>
            <a:endParaRPr lang="en-B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09256-4CDE-46AA-9D41-D8E30606E7D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EEF31-478E-45A7-8A28-E5E0E6B5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819547"/>
            <a:ext cx="6203732" cy="304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306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F5FEFA4-B7A8-4A52-B3C4-E6C394D46600}"/>
              </a:ext>
            </a:extLst>
          </p:cNvPr>
          <p:cNvSpPr/>
          <p:nvPr/>
        </p:nvSpPr>
        <p:spPr>
          <a:xfrm>
            <a:off x="8220808" y="4052080"/>
            <a:ext cx="1494692" cy="1032852"/>
          </a:xfrm>
          <a:prstGeom prst="roundRect">
            <a:avLst>
              <a:gd name="adj" fmla="val 736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Definitions</a:t>
            </a:r>
            <a:r>
              <a:rPr lang="fr-BE" dirty="0"/>
              <a:t> : « User » and « </a:t>
            </a:r>
            <a:r>
              <a:rPr lang="fr-BE" dirty="0" err="1"/>
              <a:t>Employee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25369-9CC0-44D4-8D0B-612C7BDABE00}"/>
              </a:ext>
            </a:extLst>
          </p:cNvPr>
          <p:cNvSpPr txBox="1"/>
          <p:nvPr/>
        </p:nvSpPr>
        <p:spPr>
          <a:xfrm>
            <a:off x="4026877" y="2259678"/>
            <a:ext cx="135401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Party</a:t>
            </a:r>
            <a:endParaRPr lang="en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D7017-DBAA-41BF-ADE3-49513045C548}"/>
              </a:ext>
            </a:extLst>
          </p:cNvPr>
          <p:cNvSpPr txBox="1"/>
          <p:nvPr/>
        </p:nvSpPr>
        <p:spPr>
          <a:xfrm>
            <a:off x="5264517" y="3419537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Employee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1A7EE8-66F6-4A14-8614-F7EBBC6ABF23}"/>
              </a:ext>
            </a:extLst>
          </p:cNvPr>
          <p:cNvSpPr txBox="1"/>
          <p:nvPr/>
        </p:nvSpPr>
        <p:spPr>
          <a:xfrm>
            <a:off x="2629755" y="3419537"/>
            <a:ext cx="1474177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Company</a:t>
            </a:r>
            <a:endParaRPr lang="en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714B2-AFFA-4592-9FD4-9A7DB4EDCB6C}"/>
              </a:ext>
            </a:extLst>
          </p:cNvPr>
          <p:cNvSpPr txBox="1"/>
          <p:nvPr/>
        </p:nvSpPr>
        <p:spPr>
          <a:xfrm>
            <a:off x="6752495" y="1890346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A7223B-5AB9-4F93-AA71-F777AC43E065}"/>
              </a:ext>
            </a:extLst>
          </p:cNvPr>
          <p:cNvSpPr txBox="1"/>
          <p:nvPr/>
        </p:nvSpPr>
        <p:spPr>
          <a:xfrm>
            <a:off x="6752495" y="2679634"/>
            <a:ext cx="2963005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BE" dirty="0"/>
              <a:t>Party </a:t>
            </a:r>
            <a:r>
              <a:rPr lang="fr-BE" dirty="0" err="1"/>
              <a:t>associated</a:t>
            </a:r>
            <a:r>
              <a:rPr lang="fr-BE" dirty="0"/>
              <a:t> to </a:t>
            </a:r>
            <a:r>
              <a:rPr lang="fr-BE" dirty="0" err="1"/>
              <a:t>Purchases</a:t>
            </a:r>
            <a:endParaRPr lang="en-B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9DA35F-7C63-4A7C-B947-B6971B793562}"/>
              </a:ext>
            </a:extLst>
          </p:cNvPr>
          <p:cNvSpPr txBox="1"/>
          <p:nvPr/>
        </p:nvSpPr>
        <p:spPr>
          <a:xfrm>
            <a:off x="4076274" y="4715600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User</a:t>
            </a:r>
            <a:endParaRPr lang="en-BE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C70A378-88F1-4E38-B7DC-9FA63CD71BD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5380892" y="2075012"/>
            <a:ext cx="1371603" cy="3693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BAAB265-40CA-48DE-AC0C-38D0606199C0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5380892" y="2444344"/>
            <a:ext cx="1371603" cy="41995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3EBAB75-EB52-456D-9B2A-07A42ED8EABE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3640102" y="2355753"/>
            <a:ext cx="790527" cy="13370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75CC941-5AFE-44C7-9A3D-ECFBFCAA841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16200000" flipH="1">
            <a:off x="4957482" y="2375412"/>
            <a:ext cx="790527" cy="129772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02DC5D1C-96EA-49E9-94D9-4BC117BEB4AF}"/>
              </a:ext>
            </a:extLst>
          </p:cNvPr>
          <p:cNvSpPr/>
          <p:nvPr/>
        </p:nvSpPr>
        <p:spPr>
          <a:xfrm>
            <a:off x="4602776" y="2793990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3A6FB7-0BB2-470F-ACCC-DB8BBB16076C}"/>
              </a:ext>
            </a:extLst>
          </p:cNvPr>
          <p:cNvSpPr txBox="1"/>
          <p:nvPr/>
        </p:nvSpPr>
        <p:spPr>
          <a:xfrm>
            <a:off x="8349335" y="4166679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A7B63-B832-48AD-88DB-30E924362084}"/>
              </a:ext>
            </a:extLst>
          </p:cNvPr>
          <p:cNvSpPr txBox="1"/>
          <p:nvPr/>
        </p:nvSpPr>
        <p:spPr>
          <a:xfrm>
            <a:off x="8349336" y="4615155"/>
            <a:ext cx="1237640" cy="369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2AB29E-E878-43AE-A863-52A77598DF26}"/>
              </a:ext>
            </a:extLst>
          </p:cNvPr>
          <p:cNvSpPr txBox="1"/>
          <p:nvPr/>
        </p:nvSpPr>
        <p:spPr>
          <a:xfrm>
            <a:off x="8349334" y="4165002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endParaRPr lang="en-B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298976-DC78-43FD-9D8E-0258460725B0}"/>
              </a:ext>
            </a:extLst>
          </p:cNvPr>
          <p:cNvSpPr txBox="1"/>
          <p:nvPr/>
        </p:nvSpPr>
        <p:spPr>
          <a:xfrm>
            <a:off x="8349335" y="4613478"/>
            <a:ext cx="1237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</a:t>
            </a:r>
            <a:endParaRPr lang="en-BE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DF9CB21-D1DF-4E19-91C2-F920DC9FB99D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4103932" y="3604203"/>
            <a:ext cx="1160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C62E70BD-60D3-47B2-BCDE-F78AE4D94EEE}"/>
              </a:ext>
            </a:extLst>
          </p:cNvPr>
          <p:cNvSpPr/>
          <p:nvPr/>
        </p:nvSpPr>
        <p:spPr>
          <a:xfrm rot="5400000">
            <a:off x="4341326" y="3489903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B61E83AE-6707-44A9-8FB3-3D2D143770CF}"/>
              </a:ext>
            </a:extLst>
          </p:cNvPr>
          <p:cNvSpPr/>
          <p:nvPr/>
        </p:nvSpPr>
        <p:spPr>
          <a:xfrm rot="16200000">
            <a:off x="4125914" y="3489903"/>
            <a:ext cx="184637" cy="228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3D90613-F5ED-455B-B0EC-BB3B5B0E5C0F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rot="16200000" flipH="1">
            <a:off x="3567604" y="3588109"/>
            <a:ext cx="926731" cy="132825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F19497C-3B5E-4F70-A202-8AE94181D2BB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rot="5400000">
            <a:off x="4884985" y="3598978"/>
            <a:ext cx="926731" cy="130651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988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- </a:t>
            </a:r>
            <a:r>
              <a:rPr lang="fr-BE" dirty="0" err="1"/>
              <a:t>Activating</a:t>
            </a:r>
            <a:r>
              <a:rPr lang="fr-BE" dirty="0"/>
              <a:t>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9E6D1-9B9F-4A23-B144-AA2B752B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093256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Activating</a:t>
            </a:r>
            <a:r>
              <a:rPr lang="fr-BE" dirty="0"/>
              <a:t> module « </a:t>
            </a:r>
            <a:r>
              <a:rPr lang="fr-BE" dirty="0" err="1"/>
              <a:t>User_role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173B1-084F-4F5D-A560-E4B0EA2F4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39234"/>
            <a:ext cx="11353800" cy="835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ACD302-BD2D-4500-B756-C15376E8D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3931"/>
            <a:ext cx="9753600" cy="295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49E66-DC7B-44DE-BF3F-67C826FB9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75039"/>
            <a:ext cx="9753600" cy="2571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2C878-4E8A-432E-883A-353BB8A2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D0372-B7C1-4FFE-9960-87BC55AD9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30923"/>
            <a:ext cx="2568388" cy="1257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AC8609-2A5D-43F5-92F6-B9667751F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406" y="2630923"/>
            <a:ext cx="85248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766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</a:t>
            </a:r>
            <a:r>
              <a:rPr lang="fr-BE" dirty="0" err="1"/>
              <a:t>Administrator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552292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User « </a:t>
            </a:r>
            <a:r>
              <a:rPr lang="fr-BE" dirty="0" err="1"/>
              <a:t>Administrator</a:t>
            </a:r>
            <a:r>
              <a:rPr lang="fr-BE" dirty="0"/>
              <a:t>  »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291A40-4ABA-42A5-8D5D-7B01B26A0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5610683" cy="2000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69C3B6-503C-492D-AEEA-6DCE0DB02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5" y="0"/>
            <a:ext cx="2143125" cy="44005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D8877-673F-4B5E-A75A-C27D34273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9C0ED6-B8F2-4AB2-A993-FB544D056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21574"/>
            <a:ext cx="5567639" cy="2886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D769C9-E6A8-4A75-925B-1DFBC6C92796}"/>
              </a:ext>
            </a:extLst>
          </p:cNvPr>
          <p:cNvSpPr txBox="1"/>
          <p:nvPr/>
        </p:nvSpPr>
        <p:spPr>
          <a:xfrm>
            <a:off x="838200" y="6030686"/>
            <a:ext cx="9378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« User </a:t>
            </a:r>
            <a:r>
              <a:rPr lang="fr-BE" dirty="0" err="1"/>
              <a:t>Administrator</a:t>
            </a:r>
            <a:r>
              <a:rPr lang="fr-BE" dirty="0"/>
              <a:t>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by default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add</a:t>
            </a:r>
            <a:r>
              <a:rPr lang="fr-BE" dirty="0"/>
              <a:t> a </a:t>
            </a:r>
            <a:r>
              <a:rPr lang="fr-BE" dirty="0" err="1"/>
              <a:t>reference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 and « </a:t>
            </a:r>
            <a:r>
              <a:rPr lang="fr-BE" dirty="0" err="1"/>
              <a:t>Employee</a:t>
            </a:r>
            <a:r>
              <a:rPr lang="fr-BE" dirty="0"/>
              <a:t> EMP01 »</a:t>
            </a:r>
          </a:p>
        </p:txBody>
      </p:sp>
    </p:spTree>
    <p:extLst>
      <p:ext uri="{BB962C8B-B14F-4D97-AF65-F5344CB8AC3E}">
        <p14:creationId xmlns:p14="http://schemas.microsoft.com/office/powerpoint/2010/main" val="12528885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Marc &amp; Paula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2538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Activating</a:t>
            </a:r>
            <a:r>
              <a:rPr lang="fr-BE" dirty="0"/>
              <a:t> « Modules 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72CD9-ED82-4B56-80AE-5C82E81F2A78}"/>
              </a:ext>
            </a:extLst>
          </p:cNvPr>
          <p:cNvSpPr txBox="1"/>
          <p:nvPr/>
        </p:nvSpPr>
        <p:spPr>
          <a:xfrm>
            <a:off x="722278" y="3120733"/>
            <a:ext cx="99205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Initially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 err="1"/>
              <a:t>Initially</a:t>
            </a:r>
            <a:r>
              <a:rPr lang="fr-BE" dirty="0"/>
              <a:t>, all but </a:t>
            </a:r>
            <a:r>
              <a:rPr lang="fr-BE" dirty="0" err="1"/>
              <a:t>two</a:t>
            </a:r>
            <a:r>
              <a:rPr lang="fr-BE" dirty="0"/>
              <a:t> modules are </a:t>
            </a:r>
            <a:r>
              <a:rPr lang="fr-BE" dirty="0" err="1"/>
              <a:t>activated</a:t>
            </a:r>
            <a:r>
              <a:rPr lang="fr-BE" dirty="0"/>
              <a:t> : « </a:t>
            </a:r>
            <a:r>
              <a:rPr lang="fr-BE" dirty="0" err="1"/>
              <a:t>ir</a:t>
            </a:r>
            <a:r>
              <a:rPr lang="fr-BE" dirty="0"/>
              <a:t> » and « </a:t>
            </a:r>
            <a:r>
              <a:rPr lang="fr-BE" dirty="0" err="1"/>
              <a:t>res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do not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modules at </a:t>
            </a:r>
            <a:r>
              <a:rPr lang="fr-BE" dirty="0" err="1"/>
              <a:t>this</a:t>
            </a:r>
            <a:r>
              <a:rPr lang="fr-BE" dirty="0"/>
              <a:t> stage</a:t>
            </a:r>
          </a:p>
          <a:p>
            <a:br>
              <a:rPr lang="fr-BE" b="1" dirty="0"/>
            </a:br>
            <a:r>
              <a:rPr lang="fr-BE" b="1" dirty="0"/>
              <a:t>User </a:t>
            </a:r>
            <a:r>
              <a:rPr lang="fr-BE" b="1" dirty="0" err="1"/>
              <a:t>Administrator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/>
              <a:t>Modules must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activated</a:t>
            </a:r>
            <a:r>
              <a:rPr lang="fr-BE" dirty="0"/>
              <a:t> for </a:t>
            </a:r>
            <a:r>
              <a:rPr lang="fr-BE" dirty="0" err="1"/>
              <a:t>this</a:t>
            </a:r>
            <a:r>
              <a:rPr lang="fr-BE" dirty="0"/>
              <a:t> user to </a:t>
            </a:r>
            <a:r>
              <a:rPr lang="fr-BE" dirty="0" err="1"/>
              <a:t>access</a:t>
            </a:r>
            <a:r>
              <a:rPr lang="fr-BE" dirty="0"/>
              <a:t> </a:t>
            </a:r>
            <a:r>
              <a:rPr lang="fr-BE" dirty="0" err="1"/>
              <a:t>functional</a:t>
            </a:r>
            <a:r>
              <a:rPr lang="fr-BE" dirty="0"/>
              <a:t> </a:t>
            </a:r>
            <a:r>
              <a:rPr lang="fr-BE" dirty="0" err="1"/>
              <a:t>subject</a:t>
            </a:r>
            <a:r>
              <a:rPr lang="fr-BE" dirty="0"/>
              <a:t> areas </a:t>
            </a:r>
            <a:r>
              <a:rPr lang="fr-BE" dirty="0" err="1"/>
              <a:t>s.a.</a:t>
            </a:r>
            <a:r>
              <a:rPr lang="fr-BE" dirty="0"/>
              <a:t> « Party », « Sale », etc.</a:t>
            </a:r>
          </a:p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progress</a:t>
            </a:r>
            <a:r>
              <a:rPr lang="fr-BE" dirty="0"/>
              <a:t> in </a:t>
            </a:r>
            <a:r>
              <a:rPr lang="fr-BE" dirty="0" err="1"/>
              <a:t>our</a:t>
            </a:r>
            <a:r>
              <a:rPr lang="fr-BE" dirty="0"/>
              <a:t> </a:t>
            </a:r>
            <a:r>
              <a:rPr lang="fr-BE" dirty="0" err="1"/>
              <a:t>understanding</a:t>
            </a:r>
            <a:r>
              <a:rPr lang="fr-BE" dirty="0"/>
              <a:t> of the system,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activate</a:t>
            </a:r>
            <a:r>
              <a:rPr lang="fr-BE" dirty="0"/>
              <a:t> modules </a:t>
            </a:r>
            <a:r>
              <a:rPr lang="fr-BE" dirty="0" err="1"/>
              <a:t>progressively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do </a:t>
            </a:r>
            <a:r>
              <a:rPr lang="fr-BE" dirty="0" err="1"/>
              <a:t>this</a:t>
            </a:r>
            <a:r>
              <a:rPr lang="fr-BE" dirty="0"/>
              <a:t> by </a:t>
            </a:r>
            <a:r>
              <a:rPr lang="fr-BE" dirty="0" err="1"/>
              <a:t>refering</a:t>
            </a:r>
            <a:r>
              <a:rPr lang="fr-BE" dirty="0"/>
              <a:t> to the menu item « Modules ».</a:t>
            </a:r>
          </a:p>
          <a:p>
            <a:br>
              <a:rPr lang="fr-BE" b="1" dirty="0"/>
            </a:br>
            <a:r>
              <a:rPr lang="fr-BE" b="1" dirty="0" err="1"/>
              <a:t>Other</a:t>
            </a:r>
            <a:r>
              <a:rPr lang="fr-BE" b="1" dirty="0"/>
              <a:t> </a:t>
            </a:r>
            <a:r>
              <a:rPr lang="fr-BE" b="1" dirty="0" err="1"/>
              <a:t>users</a:t>
            </a:r>
            <a:endParaRPr lang="fr-BE" b="1" dirty="0"/>
          </a:p>
          <a:p>
            <a:pPr marL="285750" indent="-285750">
              <a:buFontTx/>
              <a:buChar char="-"/>
            </a:pPr>
            <a:r>
              <a:rPr lang="fr-BE" dirty="0"/>
              <a:t>At the end of </a:t>
            </a:r>
            <a:r>
              <a:rPr lang="fr-BE" dirty="0" err="1"/>
              <a:t>this</a:t>
            </a:r>
            <a:r>
              <a:rPr lang="fr-BE" dirty="0"/>
              <a:t> document,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show how to </a:t>
            </a:r>
            <a:r>
              <a:rPr lang="fr-BE" dirty="0" err="1"/>
              <a:t>activate</a:t>
            </a:r>
            <a:r>
              <a:rPr lang="fr-BE" dirty="0"/>
              <a:t> </a:t>
            </a:r>
            <a:r>
              <a:rPr lang="fr-BE" dirty="0" err="1"/>
              <a:t>access</a:t>
            </a:r>
            <a:r>
              <a:rPr lang="fr-BE" dirty="0"/>
              <a:t> to </a:t>
            </a:r>
            <a:r>
              <a:rPr lang="fr-BE" dirty="0" err="1"/>
              <a:t>subject</a:t>
            </a:r>
            <a:r>
              <a:rPr lang="fr-BE" dirty="0"/>
              <a:t> areas by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do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thru</a:t>
            </a:r>
            <a:r>
              <a:rPr lang="fr-BE" dirty="0"/>
              <a:t> Menu </a:t>
            </a:r>
            <a:r>
              <a:rPr lang="fr-BE" dirty="0" err="1"/>
              <a:t>Tree</a:t>
            </a:r>
            <a:r>
              <a:rPr lang="fr-BE" dirty="0"/>
              <a:t> Items « User Groups » or « User </a:t>
            </a:r>
            <a:r>
              <a:rPr lang="fr-BE" dirty="0" err="1"/>
              <a:t>Roles</a:t>
            </a:r>
            <a:r>
              <a:rPr lang="fr-BE" dirty="0"/>
              <a:t> ». 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F1142-2736-48F8-BD04-870C2F20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576" y="57416"/>
            <a:ext cx="2443273" cy="201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C0E658-F5D5-44FC-80BA-0F2363D40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4020"/>
            <a:ext cx="4094285" cy="21084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C6095A-FBB8-469A-AA89-9E04BE0B7CE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C0FEB-A765-4DEF-9997-E24E3EEC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2849" y="0"/>
            <a:ext cx="15716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055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852E-91E3-4B57-B31D-FD423239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EFE5-6B72-4D4E-9535-E943BD2B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72642-DB68-45FB-B74A-7D6709FD4E93}"/>
              </a:ext>
            </a:extLst>
          </p:cNvPr>
          <p:cNvSpPr txBox="1"/>
          <p:nvPr/>
        </p:nvSpPr>
        <p:spPr>
          <a:xfrm>
            <a:off x="838200" y="1189961"/>
            <a:ext cx="110083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 « User » </a:t>
            </a:r>
            <a:r>
              <a:rPr lang="fr-BE" dirty="0" err="1"/>
              <a:t>is</a:t>
            </a:r>
            <a:r>
              <a:rPr lang="fr-BE" dirty="0"/>
              <a:t> a user of the system </a:t>
            </a:r>
            <a:r>
              <a:rPr lang="fr-BE" dirty="0" err="1"/>
              <a:t>with</a:t>
            </a:r>
            <a:r>
              <a:rPr lang="fr-BE" dirty="0"/>
              <a:t> a login and a </a:t>
            </a:r>
            <a:r>
              <a:rPr lang="fr-BE" dirty="0" err="1"/>
              <a:t>password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default user </a:t>
            </a:r>
            <a:r>
              <a:rPr lang="fr-BE" dirty="0" err="1"/>
              <a:t>is</a:t>
            </a:r>
            <a:r>
              <a:rPr lang="fr-BE" dirty="0"/>
              <a:t> « admin ». I use the </a:t>
            </a:r>
            <a:r>
              <a:rPr lang="fr-BE" dirty="0" err="1"/>
              <a:t>password</a:t>
            </a:r>
            <a:r>
              <a:rPr lang="fr-BE" dirty="0"/>
              <a:t> « </a:t>
            </a:r>
            <a:r>
              <a:rPr lang="fr-BE" dirty="0" err="1"/>
              <a:t>Password</a:t>
            </a:r>
            <a:r>
              <a:rPr lang="fr-BE" dirty="0"/>
              <a:t> ».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install</a:t>
            </a:r>
            <a:r>
              <a:rPr lang="fr-BE" dirty="0"/>
              <a:t> </a:t>
            </a:r>
            <a:r>
              <a:rPr lang="fr-BE" dirty="0" err="1"/>
              <a:t>additional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 « Marc » &amp; « Paula »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special</a:t>
            </a:r>
            <a:r>
              <a:rPr lang="fr-BE" dirty="0"/>
              <a:t> </a:t>
            </a:r>
            <a:r>
              <a:rPr lang="fr-BE" dirty="0" err="1"/>
              <a:t>privileges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And </a:t>
            </a:r>
            <a:r>
              <a:rPr lang="fr-BE" dirty="0" err="1"/>
              <a:t>briefly</a:t>
            </a:r>
            <a:r>
              <a:rPr lang="fr-BE" dirty="0"/>
              <a:t> login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logout</a:t>
            </a:r>
            <a:r>
              <a:rPr lang="fr-BE" dirty="0"/>
              <a:t> to 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permitted</a:t>
            </a:r>
            <a:endParaRPr lang="fr-BE" dirty="0"/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now</a:t>
            </a:r>
            <a:r>
              <a:rPr lang="fr-BE" dirty="0"/>
              <a:t> on, all </a:t>
            </a:r>
            <a:r>
              <a:rPr lang="fr-BE" dirty="0" err="1"/>
              <a:t>operations</a:t>
            </a:r>
            <a:r>
              <a:rPr lang="fr-BE" dirty="0"/>
              <a:t> are </a:t>
            </a:r>
            <a:r>
              <a:rPr lang="fr-BE" dirty="0" err="1"/>
              <a:t>performed</a:t>
            </a:r>
            <a:r>
              <a:rPr lang="fr-BE" dirty="0"/>
              <a:t> in </a:t>
            </a:r>
            <a:r>
              <a:rPr lang="fr-BE" dirty="0" err="1"/>
              <a:t>this</a:t>
            </a:r>
            <a:r>
              <a:rPr lang="fr-BE" dirty="0"/>
              <a:t> basic introduction </a:t>
            </a:r>
            <a:r>
              <a:rPr lang="fr-BE" dirty="0" err="1"/>
              <a:t>with</a:t>
            </a:r>
            <a:r>
              <a:rPr lang="fr-BE" dirty="0"/>
              <a:t> « User » « </a:t>
            </a:r>
            <a:r>
              <a:rPr lang="fr-BE" dirty="0" err="1"/>
              <a:t>Administrator</a:t>
            </a:r>
            <a:r>
              <a:rPr lang="fr-BE" dirty="0"/>
              <a:t> »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0F933B-7FD2-4E7E-9200-0CDA2F4A1B2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799207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8B04-DC67-47BB-87D9-76195BD4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installs</a:t>
            </a:r>
            <a:r>
              <a:rPr lang="fr-BE" dirty="0"/>
              <a:t> « User Marc »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9E071-268B-47FC-8280-1C79DB87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0CDD4-4973-44D7-B39E-CF17BA7EAA9A}"/>
              </a:ext>
            </a:extLst>
          </p:cNvPr>
          <p:cNvSpPr txBox="1"/>
          <p:nvPr/>
        </p:nvSpPr>
        <p:spPr>
          <a:xfrm>
            <a:off x="838200" y="5322809"/>
            <a:ext cx="972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User « Marc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loging</a:t>
            </a:r>
            <a:r>
              <a:rPr lang="fr-BE" dirty="0"/>
              <a:t> in </a:t>
            </a:r>
            <a:r>
              <a:rPr lang="fr-BE" dirty="0" err="1"/>
              <a:t>with</a:t>
            </a:r>
            <a:r>
              <a:rPr lang="fr-BE" dirty="0"/>
              <a:t> « User Marc », </a:t>
            </a:r>
            <a:r>
              <a:rPr lang="fr-BE" dirty="0" err="1"/>
              <a:t>we</a:t>
            </a:r>
            <a:r>
              <a:rPr lang="fr-BE" dirty="0"/>
              <a:t> observe </a:t>
            </a:r>
            <a:r>
              <a:rPr lang="fr-BE" dirty="0" err="1"/>
              <a:t>that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reduced</a:t>
            </a:r>
            <a:r>
              <a:rPr lang="fr-BE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5D454-1BEA-457D-AE20-5C0A1AAE7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75" y="0"/>
            <a:ext cx="1914525" cy="1895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E1E6F8-6B8D-4230-9DD6-66AEEB675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2424"/>
            <a:ext cx="77724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076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8B04-DC67-47BB-87D9-76195BD4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installs</a:t>
            </a:r>
            <a:r>
              <a:rPr lang="fr-BE" dirty="0"/>
              <a:t> « User Paula »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9E071-268B-47FC-8280-1C79DB87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0CDD4-4973-44D7-B39E-CF17BA7EAA9A}"/>
              </a:ext>
            </a:extLst>
          </p:cNvPr>
          <p:cNvSpPr txBox="1"/>
          <p:nvPr/>
        </p:nvSpPr>
        <p:spPr>
          <a:xfrm>
            <a:off x="838200" y="5322809"/>
            <a:ext cx="972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User « Paula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references</a:t>
            </a:r>
            <a:r>
              <a:rPr lang="fr-BE" dirty="0"/>
              <a:t> to « </a:t>
            </a:r>
            <a:r>
              <a:rPr lang="fr-BE" dirty="0" err="1"/>
              <a:t>Company</a:t>
            </a:r>
            <a:r>
              <a:rPr lang="fr-BE" dirty="0"/>
              <a:t> COM01 » and « </a:t>
            </a:r>
            <a:r>
              <a:rPr lang="fr-BE" dirty="0" err="1"/>
              <a:t>Employee</a:t>
            </a:r>
            <a:r>
              <a:rPr lang="fr-BE" dirty="0"/>
              <a:t> EMP01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loging</a:t>
            </a:r>
            <a:r>
              <a:rPr lang="fr-BE" dirty="0"/>
              <a:t> in </a:t>
            </a:r>
            <a:r>
              <a:rPr lang="fr-BE" dirty="0" err="1"/>
              <a:t>with</a:t>
            </a:r>
            <a:r>
              <a:rPr lang="fr-BE" dirty="0"/>
              <a:t> « User Paula », </a:t>
            </a:r>
            <a:r>
              <a:rPr lang="fr-BE" dirty="0" err="1"/>
              <a:t>we</a:t>
            </a:r>
            <a:r>
              <a:rPr lang="fr-BE" dirty="0"/>
              <a:t> observe </a:t>
            </a:r>
            <a:r>
              <a:rPr lang="fr-BE" dirty="0" err="1"/>
              <a:t>that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reduced</a:t>
            </a:r>
            <a:r>
              <a:rPr lang="fr-BE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5D454-1BEA-457D-AE20-5C0A1AAE7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75" y="0"/>
            <a:ext cx="1914525" cy="1895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36BE54-7380-43F7-93D1-D186A73C4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11848"/>
            <a:ext cx="7426052" cy="413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845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» Gustave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85715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8B04-DC67-47BB-87D9-76195BD4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« User </a:t>
            </a:r>
            <a:r>
              <a:rPr lang="fr-BE" dirty="0" err="1"/>
              <a:t>Administtrator</a:t>
            </a:r>
            <a:r>
              <a:rPr lang="fr-BE" dirty="0"/>
              <a:t> » </a:t>
            </a:r>
            <a:r>
              <a:rPr lang="fr-BE" dirty="0" err="1"/>
              <a:t>creates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deactivates</a:t>
            </a:r>
            <a:r>
              <a:rPr lang="fr-BE" dirty="0"/>
              <a:t> « User Gustave »</a:t>
            </a:r>
            <a:endParaRPr lang="en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9E071-268B-47FC-8280-1C79DB87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B1AE5-901B-4384-BF55-C0CBD867439E}"/>
              </a:ext>
            </a:extLst>
          </p:cNvPr>
          <p:cNvSpPr txBox="1"/>
          <p:nvPr/>
        </p:nvSpPr>
        <p:spPr>
          <a:xfrm>
            <a:off x="6096000" y="4527686"/>
            <a:ext cx="5075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User « Gustave 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installed</a:t>
            </a:r>
            <a:r>
              <a:rPr lang="fr-BE" dirty="0"/>
              <a:t> </a:t>
            </a:r>
            <a:r>
              <a:rPr lang="fr-BE" dirty="0" err="1"/>
              <a:t>then</a:t>
            </a:r>
            <a:r>
              <a:rPr lang="fr-BE" dirty="0"/>
              <a:t> </a:t>
            </a:r>
            <a:r>
              <a:rPr lang="fr-BE" dirty="0" err="1"/>
              <a:t>deactivated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demonstrates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a user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deleted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4EBBB-68D9-47A3-84D7-77273D73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03" y="1143838"/>
            <a:ext cx="1977537" cy="1699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32B030-77D3-4C79-B747-95556864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191" y="1143837"/>
            <a:ext cx="6938122" cy="2585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A43801-1D86-494A-9F13-6C700A06F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03" y="4102100"/>
            <a:ext cx="47815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451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Post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2215-A942-4BCE-A81E-D72EEA712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5E239-BDA8-4F2C-A853-5FC4DA3C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28308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 - </a:t>
            </a:r>
            <a:r>
              <a:rPr lang="fr-BE" dirty="0" err="1"/>
              <a:t>Users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3D19B12-5838-4BAC-9412-A708FEE51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3708"/>
            <a:ext cx="7772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129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 - User « Admin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1D61E-209E-4E40-BBD2-849209895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5234"/>
            <a:ext cx="2276475" cy="55054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E73EC6-7CF1-476F-9E82-39E77F48D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003" y="915234"/>
            <a:ext cx="4439997" cy="2575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CBD74E-1D7D-4490-AD6B-7926A0182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102" y="915234"/>
            <a:ext cx="4477531" cy="2575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B5DD67-3B77-458F-9EDB-DA8BFFDBD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102" y="3667959"/>
            <a:ext cx="71437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884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 - User « Paula », « Marc »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05051-9D0E-4CFF-84BA-03D3703F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944" y="3135671"/>
            <a:ext cx="5806834" cy="3722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27F6C0-F5F2-4B23-B128-9E71CF74B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944" y="915233"/>
            <a:ext cx="5806834" cy="2087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999EFA-0C79-4001-8FFF-6A33BD2AA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15234"/>
            <a:ext cx="19050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010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 - </a:t>
            </a:r>
            <a:r>
              <a:rPr lang="fr-BE" dirty="0" err="1"/>
              <a:t>Database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3CDACA-34E4-4A4B-9E61-7D8DA6AF6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5235"/>
            <a:ext cx="2375814" cy="3718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EA87DC-E31B-4B1C-B4E4-7D1C6FDA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01" y="915234"/>
            <a:ext cx="2375815" cy="3498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85CD41-EA97-4344-94C8-C6A4F9A85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615" y="915233"/>
            <a:ext cx="1944587" cy="34254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F06A97-F262-47E7-A1DE-3D4C01C16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202" y="915233"/>
            <a:ext cx="1944588" cy="3856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76C1DD-0645-4A08-B072-C25DF10CF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689" y="915233"/>
            <a:ext cx="1731757" cy="16820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FA5E22-9F2C-4A3D-87B6-C2EFAAFE9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915233"/>
            <a:ext cx="875065" cy="17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46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Re-</a:t>
            </a:r>
            <a:r>
              <a:rPr lang="fr-BE" dirty="0" err="1"/>
              <a:t>executing</a:t>
            </a:r>
            <a:r>
              <a:rPr lang="fr-BE" dirty="0"/>
              <a:t> </a:t>
            </a:r>
            <a:r>
              <a:rPr lang="fr-BE" dirty="0" err="1"/>
              <a:t>wizards</a:t>
            </a:r>
            <a:r>
              <a:rPr lang="fr-BE" dirty="0"/>
              <a:t> - Method 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5DE2-1634-4EC8-A8A5-A3F708F6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DBEB0C-C888-4D41-8400-77BD869851A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842A5D-DF4B-429D-8447-60B132E8D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7493"/>
            <a:ext cx="1805208" cy="2287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CD35F4-E4F6-4C5C-A367-0234DBF7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184" y="1957493"/>
            <a:ext cx="1582220" cy="2813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D382CA-DB16-4281-8720-A7295196E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796" y="1957493"/>
            <a:ext cx="3400509" cy="28022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B3AAC9-4FEB-41C2-958E-7BE683B76370}"/>
              </a:ext>
            </a:extLst>
          </p:cNvPr>
          <p:cNvSpPr txBox="1"/>
          <p:nvPr/>
        </p:nvSpPr>
        <p:spPr>
          <a:xfrm>
            <a:off x="838200" y="1023071"/>
            <a:ext cx="983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operations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repeated</a:t>
            </a:r>
            <a:r>
              <a:rPr lang="fr-BE" dirty="0"/>
              <a:t> </a:t>
            </a:r>
            <a:r>
              <a:rPr lang="fr-BE" dirty="0" err="1"/>
              <a:t>later</a:t>
            </a:r>
            <a:r>
              <a:rPr lang="fr-BE" dirty="0"/>
              <a:t> as </a:t>
            </a:r>
            <a:r>
              <a:rPr lang="fr-BE" dirty="0" err="1"/>
              <a:t>well</a:t>
            </a:r>
            <a:r>
              <a:rPr lang="fr-BE" dirty="0"/>
              <a:t>, </a:t>
            </a:r>
            <a:r>
              <a:rPr lang="fr-BE" dirty="0" err="1"/>
              <a:t>using</a:t>
            </a:r>
            <a:r>
              <a:rPr lang="fr-BE" dirty="0"/>
              <a:t> Menu items in the </a:t>
            </a:r>
            <a:r>
              <a:rPr lang="fr-BE" dirty="0" err="1"/>
              <a:t>Tree</a:t>
            </a:r>
            <a:r>
              <a:rPr lang="fr-BE" dirty="0"/>
              <a:t> on the </a:t>
            </a:r>
            <a:r>
              <a:rPr lang="fr-BE" dirty="0" err="1"/>
              <a:t>left</a:t>
            </a:r>
            <a:r>
              <a:rPr lang="fr-BE" dirty="0"/>
              <a:t> of the screen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709421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3DF90E-A4EC-4B76-A3CA-B0AF67F2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1360150" cy="2852737"/>
          </a:xfrm>
        </p:spPr>
        <p:txBody>
          <a:bodyPr>
            <a:normAutofit fontScale="90000"/>
          </a:bodyPr>
          <a:lstStyle/>
          <a:p>
            <a:br>
              <a:rPr lang="fr-BE" dirty="0"/>
            </a:br>
            <a:br>
              <a:rPr lang="fr-BE" dirty="0"/>
            </a:b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Financials</a:t>
            </a:r>
            <a:r>
              <a:rPr lang="fr-BE" dirty="0"/>
              <a:t> »</a:t>
            </a:r>
            <a:br>
              <a:rPr lang="fr-BE" dirty="0"/>
            </a:br>
            <a:br>
              <a:rPr lang="fr-BE" dirty="0"/>
            </a:br>
            <a:r>
              <a:rPr lang="fr-BE" dirty="0"/>
              <a:t>« Chart of </a:t>
            </a:r>
            <a:r>
              <a:rPr lang="fr-BE" dirty="0" err="1"/>
              <a:t>Accounts</a:t>
            </a:r>
            <a:r>
              <a:rPr lang="fr-BE" dirty="0"/>
              <a:t> » &amp; « Fiscal </a:t>
            </a:r>
            <a:r>
              <a:rPr lang="fr-BE" dirty="0" err="1"/>
              <a:t>Year</a:t>
            </a:r>
            <a:r>
              <a:rPr lang="fr-BE" dirty="0"/>
              <a:t> and </a:t>
            </a:r>
            <a:r>
              <a:rPr lang="fr-BE" dirty="0" err="1"/>
              <a:t>Period</a:t>
            </a:r>
            <a:r>
              <a:rPr lang="fr-BE" dirty="0"/>
              <a:t> » &amp; « Journal »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F6C81-E6FD-4BF0-A5FA-4496A80EE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1360150" cy="1500187"/>
          </a:xfrm>
        </p:spPr>
        <p:txBody>
          <a:bodyPr/>
          <a:lstStyle/>
          <a:p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50B21-466E-437C-98A2-72A3881A8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77486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04892-A355-47B4-946B-D6DFBFFC38DB}"/>
              </a:ext>
            </a:extLst>
          </p:cNvPr>
          <p:cNvSpPr txBox="1"/>
          <p:nvPr/>
        </p:nvSpPr>
        <p:spPr>
          <a:xfrm>
            <a:off x="838200" y="1209655"/>
            <a:ext cx="11450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/>
              <a:t>[</a:t>
            </a:r>
            <a:r>
              <a:rPr lang="en-BE" dirty="0">
                <a:hlinkClick r:id="rId2"/>
              </a:rPr>
              <a:t>https://tryton-administration-manual.readthedocs.io/en/latest/basic_config.html#installing-a-chart-of-accounts</a:t>
            </a:r>
            <a:r>
              <a:rPr lang="fr-BE" dirty="0"/>
              <a:t>]</a:t>
            </a:r>
          </a:p>
          <a:p>
            <a:r>
              <a:rPr lang="fr-BE" dirty="0"/>
              <a:t>[</a:t>
            </a:r>
            <a:r>
              <a:rPr lang="en-BE" dirty="0">
                <a:hlinkClick r:id="rId3"/>
              </a:rPr>
              <a:t>https://tryton-administration-manual.readthedocs.io/en/latest/accounts.html</a:t>
            </a:r>
            <a:r>
              <a:rPr lang="fr-BE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325209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Precondition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AFD0-9BFF-4383-8D49-AE11893282A7}"/>
              </a:ext>
            </a:extLst>
          </p:cNvPr>
          <p:cNvSpPr txBox="1"/>
          <p:nvPr/>
        </p:nvSpPr>
        <p:spPr>
          <a:xfrm>
            <a:off x="838200" y="1003160"/>
            <a:ext cx="106445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Before</a:t>
            </a:r>
            <a:r>
              <a:rPr lang="fr-BE" dirty="0"/>
              <a:t> </a:t>
            </a:r>
            <a:r>
              <a:rPr lang="fr-BE" dirty="0" err="1"/>
              <a:t>activating</a:t>
            </a:r>
            <a:r>
              <a:rPr lang="fr-BE" dirty="0"/>
              <a:t> the Financial Modules,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advised</a:t>
            </a:r>
            <a:r>
              <a:rPr lang="fr-BE" dirty="0"/>
              <a:t> to </a:t>
            </a:r>
            <a:r>
              <a:rPr lang="fr-BE" dirty="0" err="1"/>
              <a:t>properly</a:t>
            </a:r>
            <a:r>
              <a:rPr lang="fr-BE" dirty="0"/>
              <a:t> configure the « </a:t>
            </a:r>
            <a:r>
              <a:rPr lang="fr-BE" dirty="0" err="1"/>
              <a:t>Administrator</a:t>
            </a:r>
            <a:r>
              <a:rPr lang="fr-BE" dirty="0"/>
              <a:t> » user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The user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reference</a:t>
            </a:r>
            <a:r>
              <a:rPr lang="fr-BE" dirty="0"/>
              <a:t>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Current</a:t>
            </a:r>
            <a:r>
              <a:rPr lang="fr-BE" dirty="0"/>
              <a:t> </a:t>
            </a:r>
            <a:r>
              <a:rPr lang="fr-BE" dirty="0" err="1"/>
              <a:t>Company</a:t>
            </a:r>
            <a:r>
              <a:rPr lang="fr-BE" dirty="0"/>
              <a:t> » </a:t>
            </a:r>
            <a:r>
              <a:rPr lang="fr-BE" dirty="0" err="1"/>
              <a:t>field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e.g. « COM01 » i.e. the </a:t>
            </a:r>
            <a:r>
              <a:rPr lang="fr-BE" dirty="0" err="1"/>
              <a:t>company</a:t>
            </a:r>
            <a:r>
              <a:rPr lang="fr-BE" dirty="0"/>
              <a:t> for </a:t>
            </a:r>
            <a:r>
              <a:rPr lang="fr-BE" dirty="0" err="1"/>
              <a:t>which</a:t>
            </a:r>
            <a:r>
              <a:rPr lang="fr-BE" dirty="0"/>
              <a:t> the « 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An « </a:t>
            </a:r>
            <a:r>
              <a:rPr lang="fr-BE" dirty="0" err="1"/>
              <a:t>Employee</a:t>
            </a:r>
            <a:r>
              <a:rPr lang="fr-BE" dirty="0"/>
              <a:t> » </a:t>
            </a:r>
            <a:r>
              <a:rPr lang="fr-BE" dirty="0" err="1"/>
              <a:t>field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e.g. « EMP01 » </a:t>
            </a:r>
            <a:r>
              <a:rPr lang="fr-BE" dirty="0" err="1"/>
              <a:t>who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part of « </a:t>
            </a:r>
            <a:r>
              <a:rPr lang="fr-BE" dirty="0" err="1"/>
              <a:t>Company</a:t>
            </a:r>
            <a:r>
              <a:rPr lang="fr-BE" dirty="0"/>
              <a:t> COM01 »</a:t>
            </a:r>
          </a:p>
          <a:p>
            <a:pPr lvl="1"/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Under </a:t>
            </a:r>
            <a:r>
              <a:rPr lang="fr-BE" dirty="0" err="1"/>
              <a:t>those</a:t>
            </a:r>
            <a:r>
              <a:rPr lang="fr-BE" dirty="0"/>
              <a:t> conditions, at the end of module activation, a « </a:t>
            </a:r>
            <a:r>
              <a:rPr lang="fr-BE" dirty="0" err="1"/>
              <a:t>Create</a:t>
            </a:r>
            <a:r>
              <a:rPr lang="fr-BE" dirty="0"/>
              <a:t> 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wizard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able to </a:t>
            </a:r>
            <a:r>
              <a:rPr lang="fr-BE" dirty="0" err="1"/>
              <a:t>reference</a:t>
            </a:r>
            <a:r>
              <a:rPr lang="fr-BE" dirty="0"/>
              <a:t> « COM01 » and </a:t>
            </a:r>
            <a:r>
              <a:rPr lang="fr-BE" dirty="0" err="1"/>
              <a:t>create</a:t>
            </a:r>
            <a:r>
              <a:rPr lang="fr-BE" dirty="0"/>
              <a:t> the chart of </a:t>
            </a:r>
            <a:r>
              <a:rPr lang="fr-BE" dirty="0" err="1"/>
              <a:t>accounts</a:t>
            </a:r>
            <a:r>
              <a:rPr lang="fr-BE" dirty="0"/>
              <a:t> </a:t>
            </a:r>
            <a:r>
              <a:rPr lang="fr-BE" dirty="0" err="1"/>
              <a:t>appropriately</a:t>
            </a:r>
            <a:r>
              <a:rPr lang="fr-BE" dirty="0"/>
              <a:t>.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A6E5E-357E-4D04-8ECE-F67CCC05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4329"/>
            <a:ext cx="5567639" cy="28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696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Error</a:t>
            </a:r>
            <a:r>
              <a:rPr lang="fr-BE" dirty="0"/>
              <a:t> conditions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AFD0-9BFF-4383-8D49-AE11893282A7}"/>
              </a:ext>
            </a:extLst>
          </p:cNvPr>
          <p:cNvSpPr txBox="1"/>
          <p:nvPr/>
        </p:nvSpPr>
        <p:spPr>
          <a:xfrm>
            <a:off x="838200" y="1053161"/>
            <a:ext cx="106445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If 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activates</a:t>
            </a:r>
            <a:r>
              <a:rPr lang="fr-BE" dirty="0"/>
              <a:t> </a:t>
            </a:r>
            <a:r>
              <a:rPr lang="fr-BE" dirty="0" err="1"/>
              <a:t>financial</a:t>
            </a:r>
            <a:r>
              <a:rPr lang="fr-BE" dirty="0"/>
              <a:t> modules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referencing</a:t>
            </a:r>
            <a:r>
              <a:rPr lang="fr-BE" dirty="0"/>
              <a:t> « </a:t>
            </a:r>
            <a:r>
              <a:rPr lang="fr-BE" dirty="0" err="1"/>
              <a:t>Company</a:t>
            </a:r>
            <a:r>
              <a:rPr lang="fr-BE" dirty="0"/>
              <a:t> COM01 », the </a:t>
            </a:r>
            <a:r>
              <a:rPr lang="fr-BE" dirty="0" err="1"/>
              <a:t>creation</a:t>
            </a:r>
            <a:r>
              <a:rPr lang="fr-BE" dirty="0"/>
              <a:t> of the « Chart of </a:t>
            </a:r>
            <a:r>
              <a:rPr lang="fr-BE" dirty="0" err="1"/>
              <a:t>Accounts</a:t>
            </a:r>
            <a:r>
              <a:rPr lang="fr-BE" dirty="0"/>
              <a:t> » </a:t>
            </a:r>
            <a:r>
              <a:rPr lang="fr-BE" dirty="0" err="1"/>
              <a:t>will</a:t>
            </a:r>
            <a:r>
              <a:rPr lang="fr-BE" dirty="0"/>
              <a:t> have to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aborted</a:t>
            </a:r>
            <a:r>
              <a:rPr lang="fr-BE" dirty="0"/>
              <a:t>.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the case,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show how to </a:t>
            </a:r>
            <a:r>
              <a:rPr lang="fr-BE" dirty="0" err="1"/>
              <a:t>recover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situation and, more </a:t>
            </a:r>
            <a:r>
              <a:rPr lang="fr-BE" dirty="0" err="1"/>
              <a:t>generally</a:t>
            </a:r>
            <a:r>
              <a:rPr lang="fr-BE" dirty="0"/>
              <a:t>, show how to </a:t>
            </a:r>
            <a:r>
              <a:rPr lang="fr-BE" dirty="0" err="1"/>
              <a:t>execute</a:t>
            </a:r>
            <a:r>
              <a:rPr lang="fr-BE" dirty="0"/>
              <a:t> once </a:t>
            </a:r>
            <a:r>
              <a:rPr lang="fr-BE" dirty="0" err="1"/>
              <a:t>again</a:t>
            </a:r>
            <a:r>
              <a:rPr lang="fr-BE" dirty="0"/>
              <a:t> a </a:t>
            </a:r>
            <a:r>
              <a:rPr lang="fr-BE" dirty="0" err="1"/>
              <a:t>previously</a:t>
            </a:r>
            <a:r>
              <a:rPr lang="fr-BE" dirty="0"/>
              <a:t> </a:t>
            </a:r>
            <a:r>
              <a:rPr lang="fr-BE" dirty="0" err="1"/>
              <a:t>aborted</a:t>
            </a:r>
            <a:r>
              <a:rPr lang="fr-BE" dirty="0"/>
              <a:t> </a:t>
            </a:r>
            <a:r>
              <a:rPr lang="fr-BE" dirty="0" err="1"/>
              <a:t>wizard</a:t>
            </a:r>
            <a:r>
              <a:rPr lang="fr-BE" dirty="0"/>
              <a:t>.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If « User </a:t>
            </a:r>
            <a:r>
              <a:rPr lang="fr-BE" dirty="0" err="1"/>
              <a:t>Administrator</a:t>
            </a:r>
            <a:r>
              <a:rPr lang="fr-BE" dirty="0"/>
              <a:t> » </a:t>
            </a:r>
            <a:r>
              <a:rPr lang="fr-BE" dirty="0" err="1"/>
              <a:t>activates</a:t>
            </a:r>
            <a:r>
              <a:rPr lang="fr-BE" dirty="0"/>
              <a:t> </a:t>
            </a:r>
            <a:r>
              <a:rPr lang="fr-BE" dirty="0" err="1"/>
              <a:t>financial</a:t>
            </a:r>
            <a:r>
              <a:rPr lang="fr-BE" dirty="0"/>
              <a:t> modules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referencing</a:t>
            </a:r>
            <a:r>
              <a:rPr lang="fr-BE" dirty="0"/>
              <a:t> « </a:t>
            </a:r>
            <a:r>
              <a:rPr lang="fr-BE" dirty="0" err="1"/>
              <a:t>Employee</a:t>
            </a:r>
            <a:r>
              <a:rPr lang="fr-BE" dirty="0"/>
              <a:t> EMP01 », the Menu </a:t>
            </a:r>
            <a:r>
              <a:rPr lang="fr-BE" dirty="0" err="1"/>
              <a:t>Tree</a:t>
            </a:r>
            <a:r>
              <a:rPr lang="fr-BE" dirty="0"/>
              <a:t> Item « Financial »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created</a:t>
            </a:r>
            <a:r>
              <a:rPr lang="fr-BE" dirty="0"/>
              <a:t> in the </a:t>
            </a:r>
            <a:r>
              <a:rPr lang="fr-BE" dirty="0" err="1"/>
              <a:t>left</a:t>
            </a:r>
            <a:r>
              <a:rPr lang="fr-BE" dirty="0"/>
              <a:t> pane. </a:t>
            </a:r>
            <a:r>
              <a:rPr lang="fr-BE" dirty="0" err="1"/>
              <a:t>We</a:t>
            </a:r>
            <a:r>
              <a:rPr lang="fr-BE" dirty="0"/>
              <a:t> have not </a:t>
            </a:r>
            <a:r>
              <a:rPr lang="fr-BE" dirty="0" err="1"/>
              <a:t>found</a:t>
            </a:r>
            <a:r>
              <a:rPr lang="fr-BE" dirty="0"/>
              <a:t> a </a:t>
            </a:r>
            <a:r>
              <a:rPr lang="fr-BE" dirty="0" err="1"/>
              <a:t>way</a:t>
            </a:r>
            <a:r>
              <a:rPr lang="fr-BE" dirty="0"/>
              <a:t> to </a:t>
            </a:r>
            <a:r>
              <a:rPr lang="fr-BE" dirty="0" err="1"/>
              <a:t>recover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this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situation </a:t>
            </a:r>
            <a:r>
              <a:rPr lang="fr-BE" dirty="0" err="1"/>
              <a:t>besides</a:t>
            </a:r>
            <a:r>
              <a:rPr lang="fr-BE" dirty="0"/>
              <a:t> </a:t>
            </a:r>
            <a:r>
              <a:rPr lang="fr-BE" dirty="0" err="1"/>
              <a:t>restoring</a:t>
            </a:r>
            <a:r>
              <a:rPr lang="fr-BE" dirty="0"/>
              <a:t> the </a:t>
            </a:r>
            <a:r>
              <a:rPr lang="fr-BE" dirty="0" err="1"/>
              <a:t>database</a:t>
            </a:r>
            <a:r>
              <a:rPr lang="fr-BE" dirty="0"/>
              <a:t> in a state « </a:t>
            </a:r>
            <a:r>
              <a:rPr lang="fr-BE" dirty="0" err="1"/>
              <a:t>before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7AFE0B-0E01-456B-8749-883EF4A0D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3429000"/>
            <a:ext cx="88201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812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Activating</a:t>
            </a:r>
            <a:r>
              <a:rPr lang="fr-BE" dirty="0"/>
              <a:t> Modules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C72-C658-4857-8FBB-0845A5C6C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9E6D1-9B9F-4A23-B144-AA2B752B3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265173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27C6C-68D0-4E28-8CC9-32A13EEC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9029"/>
            <a:ext cx="7895331" cy="58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673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4CB6C-FB88-4639-8D73-2FD78BDA3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0193"/>
            <a:ext cx="7942053" cy="50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046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Documentation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B82C9-97A7-440A-9B77-5A17D1F3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5608"/>
            <a:ext cx="2949115" cy="571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E7D78D-0C33-40C8-B644-0EE79E98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096" y="905608"/>
            <a:ext cx="2705100" cy="2581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763F10-6205-455F-8F7C-F94FAF10B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865" y="905608"/>
            <a:ext cx="3851763" cy="1487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3D6CF-B19E-4BA8-A773-D299558D7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865" y="4028440"/>
            <a:ext cx="3786278" cy="2140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AC799D-A1A6-4909-800F-5438CEC48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1865" y="2471149"/>
            <a:ext cx="3792773" cy="1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688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Post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8E336-5799-49EE-9FC3-C8097426FA7F}"/>
              </a:ext>
            </a:extLst>
          </p:cNvPr>
          <p:cNvSpPr txBox="1"/>
          <p:nvPr/>
        </p:nvSpPr>
        <p:spPr>
          <a:xfrm>
            <a:off x="838200" y="5500486"/>
            <a:ext cx="7197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Notice :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Create</a:t>
            </a:r>
            <a:r>
              <a:rPr lang="fr-BE" dirty="0"/>
              <a:t> Chart of </a:t>
            </a:r>
            <a:r>
              <a:rPr lang="fr-BE" dirty="0" err="1"/>
              <a:t>Accounts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Template » </a:t>
            </a:r>
            <a:r>
              <a:rPr lang="fr-BE" dirty="0" err="1"/>
              <a:t>wizard</a:t>
            </a:r>
            <a:r>
              <a:rPr lang="fr-BE" dirty="0"/>
              <a:t> Item </a:t>
            </a:r>
            <a:r>
              <a:rPr lang="fr-BE" dirty="0" err="1"/>
              <a:t>is</a:t>
            </a:r>
            <a:r>
              <a:rPr lang="fr-BE" dirty="0"/>
              <a:t> « </a:t>
            </a:r>
            <a:r>
              <a:rPr lang="fr-BE" dirty="0" err="1"/>
              <a:t>done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« </a:t>
            </a:r>
            <a:r>
              <a:rPr lang="fr-BE" dirty="0" err="1"/>
              <a:t>Company</a:t>
            </a:r>
            <a:r>
              <a:rPr lang="fr-BE" dirty="0"/>
              <a:t> COM01 » has no « </a:t>
            </a:r>
            <a:r>
              <a:rPr lang="fr-BE" dirty="0" err="1"/>
              <a:t>Accounting</a:t>
            </a:r>
            <a:r>
              <a:rPr lang="fr-BE" dirty="0"/>
              <a:t> » Tab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There are </a:t>
            </a:r>
            <a:r>
              <a:rPr lang="fr-BE" dirty="0" err="1"/>
              <a:t>additional</a:t>
            </a:r>
            <a:r>
              <a:rPr lang="fr-BE" dirty="0"/>
              <a:t> Menu Items in the Menu </a:t>
            </a:r>
            <a:r>
              <a:rPr lang="fr-BE" dirty="0" err="1"/>
              <a:t>Tree</a:t>
            </a:r>
            <a:endParaRPr lang="fr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B30C8-B10E-41EA-AD2F-EAAB4A340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067171"/>
            <a:ext cx="4234962" cy="2326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82347E-9783-424C-A118-86F89184E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604"/>
            <a:ext cx="4234963" cy="2132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28F234-62FA-4A89-BD94-C0A0FC4AF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328" y="0"/>
            <a:ext cx="2124422" cy="5997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2C5E2-10F6-4B86-B134-046728CFB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0" y="0"/>
            <a:ext cx="20002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980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3331-7371-4FD4-ACD1-C8D34D82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Situation finale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0D0B-487F-44E5-A379-7D8F3165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940F1C-ADF1-4A3B-B3CD-C88FA60B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2047734"/>
            <a:ext cx="4263834" cy="48102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61BAC7-DCE3-471F-A19E-C626E1038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650" y="0"/>
            <a:ext cx="2038350" cy="31146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AF2465-D064-4A0D-9EFF-A8FAE6C85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87" y="827315"/>
            <a:ext cx="5030153" cy="118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22624</TotalTime>
  <Words>4743</Words>
  <Application>Microsoft Office PowerPoint</Application>
  <PresentationFormat>Widescreen</PresentationFormat>
  <Paragraphs>649</Paragraphs>
  <Slides>147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1" baseType="lpstr">
      <vt:lpstr>Arial</vt:lpstr>
      <vt:lpstr>Calibri</vt:lpstr>
      <vt:lpstr>Calibri Light</vt:lpstr>
      <vt:lpstr>Office Theme</vt:lpstr>
      <vt:lpstr>- Tryton installation &amp; usage for first time administrators &amp; users - Usage : Basic Functionality</vt:lpstr>
      <vt:lpstr>Table of Contents</vt:lpstr>
      <vt:lpstr>TOC </vt:lpstr>
      <vt:lpstr>Initial Configuration Wizard</vt:lpstr>
      <vt:lpstr>Configuration Wizard</vt:lpstr>
      <vt:lpstr>Adding « Languages »</vt:lpstr>
      <vt:lpstr>Defining « Users »</vt:lpstr>
      <vt:lpstr>Activating « Modules »</vt:lpstr>
      <vt:lpstr>Re-executing wizards - Method 1</vt:lpstr>
      <vt:lpstr>Re-executing wizards - Method 2</vt:lpstr>
      <vt:lpstr>Operations</vt:lpstr>
      <vt:lpstr>Motivation</vt:lpstr>
      <vt:lpstr>Application - Menu Tree - Triggering operations</vt:lpstr>
      <vt:lpstr>Application - Menu Tree - Search for menu item containing e.g. « Purchase »</vt:lpstr>
      <vt:lpstr>Entity - Filters</vt:lpstr>
      <vt:lpstr>Entity - Menu Bars - An overview</vt:lpstr>
      <vt:lpstr>Entity - Menu Bars - Vertical Menu Bar</vt:lpstr>
      <vt:lpstr>Entity - Menu Bars - Horizontal Menu Bar</vt:lpstr>
      <vt:lpstr>Entity - « Item Double-Click » vs « Menu Item Navigation »</vt:lpstr>
      <vt:lpstr>Application or Entity - Data Refresh Requirements</vt:lpstr>
      <vt:lpstr>Modules</vt:lpstr>
      <vt:lpstr>Motivation</vt:lpstr>
      <vt:lpstr>Modules</vt:lpstr>
      <vt:lpstr>Modules  </vt:lpstr>
      <vt:lpstr>Modules  </vt:lpstr>
      <vt:lpstr>Basic Configuration</vt:lpstr>
      <vt:lpstr>Motivation</vt:lpstr>
      <vt:lpstr>« Country » &amp; « Currency »</vt:lpstr>
      <vt:lpstr>Motivation</vt:lpstr>
      <vt:lpstr>Documentation</vt:lpstr>
      <vt:lpstr>Documentation</vt:lpstr>
      <vt:lpstr>Application - Activating the Modules</vt:lpstr>
      <vt:lpstr>Mark « Country » &amp; « Currency » For Activation then Execute</vt:lpstr>
      <vt:lpstr>State « Post »</vt:lpstr>
      <vt:lpstr>PowerPoint Presentation</vt:lpstr>
      <vt:lpstr>Database – Loading the Tables</vt:lpstr>
      <vt:lpstr>Documentation</vt:lpstr>
      <vt:lpstr>List of scripts related to some of the topics covered in this document</vt:lpstr>
      <vt:lpstr>« Currency » - Load data</vt:lpstr>
      <vt:lpstr>« Currency » - Load data</vt:lpstr>
      <vt:lpstr>« Country » - Load data</vt:lpstr>
      <vt:lpstr>« Country » - Load data</vt:lpstr>
      <vt:lpstr>State « Post »</vt:lpstr>
      <vt:lpstr>Currency Rates</vt:lpstr>
      <vt:lpstr>Motivation</vt:lpstr>
      <vt:lpstr>Setting a « Reference Currency Rate » as of « Date from »</vt:lpstr>
      <vt:lpstr>Setting « Relative Currency Rates » as of « Date from »</vt:lpstr>
      <vt:lpstr>« Party » &amp; « Company » &amp; « Employee »</vt:lpstr>
      <vt:lpstr>Motivation</vt:lpstr>
      <vt:lpstr>Motivation</vt:lpstr>
      <vt:lpstr>« Party »</vt:lpstr>
      <vt:lpstr>Motivation</vt:lpstr>
      <vt:lpstr>Module Activation</vt:lpstr>
      <vt:lpstr>Documentation</vt:lpstr>
      <vt:lpstr>Modules - Activation</vt:lpstr>
      <vt:lpstr>Status Post - Menu Tree Items « Party »</vt:lpstr>
      <vt:lpstr>Status Post - Menu Tree Item « Sequence »</vt:lpstr>
      <vt:lpstr>Database tables created</vt:lpstr>
      <vt:lpstr>Creation of Parties</vt:lpstr>
      <vt:lpstr>« Party », « Company » &amp; « Employee »</vt:lpstr>
      <vt:lpstr>« Company »</vt:lpstr>
      <vt:lpstr>Modules - Activation</vt:lpstr>
      <vt:lpstr>Modules - Activation - Summary State</vt:lpstr>
      <vt:lpstr>Modules - Activation </vt:lpstr>
      <vt:lpstr>Create « Company » COM01 </vt:lpstr>
      <vt:lpstr>« Employee »</vt:lpstr>
      <vt:lpstr>Modules - Activation</vt:lpstr>
      <vt:lpstr>Creating « Employee » EMP01</vt:lpstr>
      <vt:lpstr>Creating « Employee » EMP01</vt:lpstr>
      <vt:lpstr>Final State</vt:lpstr>
      <vt:lpstr>« Party », « Company », « Employee »</vt:lpstr>
      <vt:lpstr>« User »</vt:lpstr>
      <vt:lpstr>Definitions : « User » and « Employee »</vt:lpstr>
      <vt:lpstr>Definitions : « User » and « Employee »</vt:lpstr>
      <vt:lpstr>Application - Activating Modules</vt:lpstr>
      <vt:lpstr>Activating module « User_role »</vt:lpstr>
      <vt:lpstr>« User » Administrator</vt:lpstr>
      <vt:lpstr>User « Administrator  »</vt:lpstr>
      <vt:lpstr>« User » Marc &amp; Paula</vt:lpstr>
      <vt:lpstr>Motivation</vt:lpstr>
      <vt:lpstr>« User Administrator » installs « User Marc »</vt:lpstr>
      <vt:lpstr>« User Administrator » installs « User Paula »</vt:lpstr>
      <vt:lpstr>« User » Gustave</vt:lpstr>
      <vt:lpstr>« User Administtrator » creates then deactivates « User Gustave »</vt:lpstr>
      <vt:lpstr>State Post</vt:lpstr>
      <vt:lpstr>State « Post » - Users</vt:lpstr>
      <vt:lpstr>State « Post » - User « Admin »</vt:lpstr>
      <vt:lpstr>State « Post » - User « Paula », « Marc »</vt:lpstr>
      <vt:lpstr>State « Post » - Database</vt:lpstr>
      <vt:lpstr>   « Financials »  « Chart of Accounts » &amp; « Fiscal Year and Period » &amp; « Journal »</vt:lpstr>
      <vt:lpstr>Documentation</vt:lpstr>
      <vt:lpstr>Precondition</vt:lpstr>
      <vt:lpstr>Error conditions</vt:lpstr>
      <vt:lpstr>Activating Modules</vt:lpstr>
      <vt:lpstr>Documentation</vt:lpstr>
      <vt:lpstr>Documentation</vt:lpstr>
      <vt:lpstr>Documentation</vt:lpstr>
      <vt:lpstr>State Post</vt:lpstr>
      <vt:lpstr>Situation finale</vt:lpstr>
      <vt:lpstr>Situation finale</vt:lpstr>
      <vt:lpstr>Situation finale</vt:lpstr>
      <vt:lpstr>Error Case</vt:lpstr>
      <vt:lpstr>Error case - « User Administration » is not linked to « Company COM01 »</vt:lpstr>
      <vt:lpstr>How to recover</vt:lpstr>
      <vt:lpstr>How to recover - method 1</vt:lpstr>
      <vt:lpstr>How to recover - method 2 </vt:lpstr>
      <vt:lpstr>Error case - « User Administration » is not linked to « Employee EMP01 »</vt:lpstr>
      <vt:lpstr>Financial - Fiscal Years &amp; Periods</vt:lpstr>
      <vt:lpstr>Documentation </vt:lpstr>
      <vt:lpstr>PowerPoint Presentation</vt:lpstr>
      <vt:lpstr>PowerPoint Presentation</vt:lpstr>
      <vt:lpstr>PowerPoint Presentation</vt:lpstr>
      <vt:lpstr>Create Periods</vt:lpstr>
      <vt:lpstr>PowerPoint Presentation</vt:lpstr>
      <vt:lpstr>Financial - Chart of Accounts</vt:lpstr>
      <vt:lpstr>Execute </vt:lpstr>
      <vt:lpstr>Account configuration</vt:lpstr>
      <vt:lpstr>Financial - Journals</vt:lpstr>
      <vt:lpstr>Journals</vt:lpstr>
      <vt:lpstr>Journals</vt:lpstr>
      <vt:lpstr>Party</vt:lpstr>
      <vt:lpstr>How to recover</vt:lpstr>
      <vt:lpstr>Database</vt:lpstr>
      <vt:lpstr>Account Type Templates (1/2)</vt:lpstr>
      <vt:lpstr>Account Type Templates (2/2)</vt:lpstr>
      <vt:lpstr>Account Types (1/2)</vt:lpstr>
      <vt:lpstr>Account Types (2/2)</vt:lpstr>
      <vt:lpstr>Account Templates (1/3)</vt:lpstr>
      <vt:lpstr>Account Templates (2/3)</vt:lpstr>
      <vt:lpstr>Account Templates (3/3) - Note</vt:lpstr>
      <vt:lpstr>Accounts (1/2)</vt:lpstr>
      <vt:lpstr>Accounts (2/2)</vt:lpstr>
      <vt:lpstr>Problem with closed accounts</vt:lpstr>
      <vt:lpstr>Logins</vt:lpstr>
      <vt:lpstr>Motivation</vt:lpstr>
      <vt:lpstr>User Capabilities - Ante</vt:lpstr>
      <vt:lpstr>State - User Capabilities</vt:lpstr>
      <vt:lpstr>User Groups - Modify</vt:lpstr>
      <vt:lpstr>List of « User Groups »</vt:lpstr>
      <vt:lpstr>Attach « User Marc » to a « User Group » - Method 1</vt:lpstr>
      <vt:lpstr>Attach a « User Group » to « User Marc » - Method 2</vt:lpstr>
      <vt:lpstr>User Roles - Modify</vt:lpstr>
      <vt:lpstr>« User Roles »</vt:lpstr>
      <vt:lpstr>Attach « User Paula » to a « User Role » 1/2</vt:lpstr>
      <vt:lpstr>Attach « User Paula » to a « User Role » 2/2</vt:lpstr>
      <vt:lpstr>User Capabilities - Post</vt:lpstr>
      <vt:lpstr>State - User Capabilities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1027</cp:revision>
  <dcterms:created xsi:type="dcterms:W3CDTF">2021-02-17T17:09:00Z</dcterms:created>
  <dcterms:modified xsi:type="dcterms:W3CDTF">2021-05-05T11:34:50Z</dcterms:modified>
</cp:coreProperties>
</file>